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8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-630" y="-8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3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1C1AC2-ABEA-4688-994D-FFFE10ABC0F5}" type="datetimeFigureOut">
              <a:rPr lang="zh-CN" altLang="en-US" smtClean="0"/>
              <a:t>2017/6/19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F7DEA-16E4-4F48-B837-6F0B45773E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701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477940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正文级别 1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像"/>
          <p:cNvSpPr>
            <a:spLocks noGrp="1"/>
          </p:cNvSpPr>
          <p:nvPr>
            <p:ph type="pic" idx="13"/>
          </p:nvPr>
        </p:nvSpPr>
        <p:spPr>
          <a:xfrm>
            <a:off x="-87511" y="-49225"/>
            <a:ext cx="24559022" cy="138144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正文级别 1…"/>
          <p:cNvSpPr>
            <a:spLocks noGrp="1"/>
          </p:cNvSpPr>
          <p:nvPr>
            <p:ph type="body" sz="half" idx="1"/>
          </p:nvPr>
        </p:nvSpPr>
        <p:spPr>
          <a:xfrm>
            <a:off x="2442000" y="11115093"/>
            <a:ext cx="19500000" cy="6079237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4700"/>
              </a:spcBef>
              <a:defRPr sz="2800" spc="196"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algn="l">
              <a:lnSpc>
                <a:spcPct val="120000"/>
              </a:lnSpc>
              <a:spcBef>
                <a:spcPts val="4700"/>
              </a:spcBef>
              <a:defRPr sz="2800" spc="196">
                <a:latin typeface="PingFang SC Light"/>
                <a:ea typeface="PingFang SC Light"/>
                <a:cs typeface="PingFang SC Light"/>
                <a:sym typeface="PingFang SC Light"/>
              </a:defRPr>
            </a:lvl2pPr>
            <a:lvl3pPr algn="l">
              <a:lnSpc>
                <a:spcPct val="120000"/>
              </a:lnSpc>
              <a:spcBef>
                <a:spcPts val="4700"/>
              </a:spcBef>
              <a:defRPr sz="2800" spc="196">
                <a:latin typeface="PingFang SC Light"/>
                <a:ea typeface="PingFang SC Light"/>
                <a:cs typeface="PingFang SC Light"/>
                <a:sym typeface="PingFang SC Light"/>
              </a:defRPr>
            </a:lvl3pPr>
            <a:lvl4pPr algn="l">
              <a:lnSpc>
                <a:spcPct val="120000"/>
              </a:lnSpc>
              <a:spcBef>
                <a:spcPts val="4700"/>
              </a:spcBef>
              <a:defRPr sz="2800" spc="196">
                <a:latin typeface="PingFang SC Light"/>
                <a:ea typeface="PingFang SC Light"/>
                <a:cs typeface="PingFang SC Light"/>
                <a:sym typeface="PingFang SC Light"/>
              </a:defRPr>
            </a:lvl4pPr>
            <a:lvl5pPr algn="l">
              <a:lnSpc>
                <a:spcPct val="120000"/>
              </a:lnSpc>
              <a:spcBef>
                <a:spcPts val="4700"/>
              </a:spcBef>
              <a:defRPr sz="2800" spc="196">
                <a:latin typeface="PingFang SC Light"/>
                <a:ea typeface="PingFang SC Light"/>
                <a:cs typeface="PingFang SC Light"/>
                <a:sym typeface="PingFang SC Light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标题文本"/>
          <p:cNvSpPr>
            <a:spLocks noGrp="1"/>
          </p:cNvSpPr>
          <p:nvPr>
            <p:ph type="title"/>
          </p:nvPr>
        </p:nvSpPr>
        <p:spPr>
          <a:xfrm>
            <a:off x="2442000" y="7005874"/>
            <a:ext cx="19500000" cy="2286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24" name="图像"/>
          <p:cNvSpPr>
            <a:spLocks noGrp="1"/>
          </p:cNvSpPr>
          <p:nvPr>
            <p:ph type="pic" sz="quarter" idx="14"/>
          </p:nvPr>
        </p:nvSpPr>
        <p:spPr>
          <a:xfrm>
            <a:off x="21919848" y="12603799"/>
            <a:ext cx="1778849" cy="4293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标题文本"/>
          <p:cNvSpPr>
            <a:spLocks noGrp="1"/>
          </p:cNvSpPr>
          <p:nvPr>
            <p:ph type="title"/>
          </p:nvPr>
        </p:nvSpPr>
        <p:spPr>
          <a:xfrm>
            <a:off x="1778000" y="3891151"/>
            <a:ext cx="20828000" cy="4648201"/>
          </a:xfrm>
          <a:prstGeom prst="rect">
            <a:avLst/>
          </a:prstGeom>
        </p:spPr>
        <p:txBody>
          <a:bodyPr anchor="ctr"/>
          <a:lstStyle>
            <a:lvl1pPr algn="ctr">
              <a:defRPr sz="10600" spc="105"/>
            </a:lvl1pPr>
          </a:lstStyle>
          <a:p>
            <a:r>
              <a:t>标题文本</a:t>
            </a:r>
          </a:p>
        </p:txBody>
      </p:sp>
      <p:sp>
        <p:nvSpPr>
          <p:cNvPr id="34" name="图像"/>
          <p:cNvSpPr>
            <a:spLocks noGrp="1"/>
          </p:cNvSpPr>
          <p:nvPr>
            <p:ph type="pic" sz="quarter" idx="14"/>
          </p:nvPr>
        </p:nvSpPr>
        <p:spPr>
          <a:xfrm>
            <a:off x="21911865" y="12614076"/>
            <a:ext cx="1788484" cy="4317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标题文本"/>
          <p:cNvSpPr>
            <a:spLocks noGrp="1"/>
          </p:cNvSpPr>
          <p:nvPr>
            <p:ph type="title"/>
          </p:nvPr>
        </p:nvSpPr>
        <p:spPr>
          <a:xfrm>
            <a:off x="1778000" y="3891151"/>
            <a:ext cx="20828000" cy="4648201"/>
          </a:xfrm>
          <a:prstGeom prst="rect">
            <a:avLst/>
          </a:prstGeom>
        </p:spPr>
        <p:txBody>
          <a:bodyPr anchor="ctr"/>
          <a:lstStyle>
            <a:lvl1pPr algn="ctr">
              <a:defRPr sz="10600" spc="105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44" name="图像"/>
          <p:cNvSpPr>
            <a:spLocks noGrp="1"/>
          </p:cNvSpPr>
          <p:nvPr>
            <p:ph type="pic" sz="quarter" idx="14"/>
          </p:nvPr>
        </p:nvSpPr>
        <p:spPr>
          <a:xfrm>
            <a:off x="21919848" y="12603799"/>
            <a:ext cx="1778849" cy="4293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5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bg3.png" descr="bg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标题文本"/>
          <p:cNvSpPr>
            <a:spLocks noGrp="1"/>
          </p:cNvSpPr>
          <p:nvPr>
            <p:ph type="title"/>
          </p:nvPr>
        </p:nvSpPr>
        <p:spPr>
          <a:xfrm>
            <a:off x="1778000" y="881336"/>
            <a:ext cx="20828000" cy="33843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9600"/>
            </a:lvl1pPr>
          </a:lstStyle>
          <a:p>
            <a:r>
              <a:rPr dirty="0" err="1"/>
              <a:t>标题文本</a:t>
            </a:r>
            <a:endParaRPr dirty="0"/>
          </a:p>
        </p:txBody>
      </p:sp>
      <p:sp>
        <p:nvSpPr>
          <p:cNvPr id="54" name="正文级别 1…"/>
          <p:cNvSpPr>
            <a:spLocks noGrp="1"/>
          </p:cNvSpPr>
          <p:nvPr>
            <p:ph type="body" sz="half" idx="1"/>
          </p:nvPr>
        </p:nvSpPr>
        <p:spPr>
          <a:xfrm>
            <a:off x="1778000" y="5633864"/>
            <a:ext cx="20828000" cy="517084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4700"/>
              </a:spcBef>
              <a:defRPr sz="48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algn="l">
              <a:lnSpc>
                <a:spcPct val="120000"/>
              </a:lnSpc>
              <a:spcBef>
                <a:spcPts val="4700"/>
              </a:spcBef>
              <a:defRPr sz="48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2pPr>
            <a:lvl3pPr algn="l">
              <a:lnSpc>
                <a:spcPct val="120000"/>
              </a:lnSpc>
              <a:spcBef>
                <a:spcPts val="4700"/>
              </a:spcBef>
              <a:defRPr sz="48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3pPr>
            <a:lvl4pPr algn="l">
              <a:lnSpc>
                <a:spcPct val="120000"/>
              </a:lnSpc>
              <a:spcBef>
                <a:spcPts val="4700"/>
              </a:spcBef>
              <a:defRPr sz="48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4pPr>
            <a:lvl5pPr algn="l">
              <a:lnSpc>
                <a:spcPct val="120000"/>
              </a:lnSpc>
              <a:spcBef>
                <a:spcPts val="4700"/>
              </a:spcBef>
              <a:defRPr sz="48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5pPr>
          </a:lstStyle>
          <a:p>
            <a:pPr defTabSz="914400"/>
            <a:r>
              <a:rPr dirty="0" err="1"/>
              <a:t>正文级别</a:t>
            </a:r>
            <a:r>
              <a:rPr dirty="0"/>
              <a:t> 1</a:t>
            </a:r>
          </a:p>
          <a:p>
            <a:pPr lvl="1" defTabSz="914400"/>
            <a:r>
              <a:rPr dirty="0" err="1"/>
              <a:t>正文级别</a:t>
            </a:r>
            <a:r>
              <a:rPr dirty="0"/>
              <a:t> 2</a:t>
            </a:r>
          </a:p>
          <a:p>
            <a:pPr lvl="2" defTabSz="914400"/>
            <a:r>
              <a:rPr dirty="0" err="1"/>
              <a:t>正文级别</a:t>
            </a:r>
            <a:r>
              <a:rPr dirty="0"/>
              <a:t> 3</a:t>
            </a:r>
          </a:p>
          <a:p>
            <a:pPr lvl="3" defTabSz="914400"/>
            <a:r>
              <a:rPr dirty="0" err="1"/>
              <a:t>正文级别</a:t>
            </a:r>
            <a:r>
              <a:rPr dirty="0"/>
              <a:t> 4</a:t>
            </a:r>
          </a:p>
          <a:p>
            <a:pPr lvl="4" defTabSz="914400"/>
            <a:r>
              <a:rPr dirty="0" err="1"/>
              <a:t>正文级别</a:t>
            </a:r>
            <a:r>
              <a:rPr dirty="0"/>
              <a:t> 5</a:t>
            </a:r>
          </a:p>
        </p:txBody>
      </p:sp>
      <p:pic>
        <p:nvPicPr>
          <p:cNvPr id="55" name="logo black.png" descr="logo blac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911865" y="12614076"/>
            <a:ext cx="1788484" cy="431704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bg3.png" descr="bg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标题文本"/>
          <p:cNvSpPr>
            <a:spLocks noGrp="1"/>
          </p:cNvSpPr>
          <p:nvPr>
            <p:ph type="title"/>
          </p:nvPr>
        </p:nvSpPr>
        <p:spPr>
          <a:xfrm>
            <a:off x="13861730" y="5567050"/>
            <a:ext cx="9351152" cy="2581899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5" name="正文级别 1…"/>
          <p:cNvSpPr>
            <a:spLocks noGrp="1"/>
          </p:cNvSpPr>
          <p:nvPr>
            <p:ph type="body" sz="quarter" idx="1"/>
          </p:nvPr>
        </p:nvSpPr>
        <p:spPr>
          <a:xfrm>
            <a:off x="13861730" y="9700048"/>
            <a:ext cx="9102222" cy="5170844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2pPr>
            <a:lvl3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3pPr>
            <a:lvl4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4pPr>
            <a:lvl5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5pPr>
          </a:lstStyle>
          <a:p>
            <a:pPr defTabSz="914400"/>
            <a:r>
              <a:t>正文级别 1</a:t>
            </a:r>
          </a:p>
          <a:p>
            <a:pPr lvl="1" defTabSz="914400"/>
            <a:r>
              <a:t>正文级别 2</a:t>
            </a:r>
          </a:p>
          <a:p>
            <a:pPr lvl="2" defTabSz="914400"/>
            <a:r>
              <a:t>正文级别 3</a:t>
            </a:r>
          </a:p>
          <a:p>
            <a:pPr lvl="3" defTabSz="914400"/>
            <a:r>
              <a:t>正文级别 4</a:t>
            </a:r>
          </a:p>
          <a:p>
            <a:pPr lvl="4" defTabSz="914400"/>
            <a:r>
              <a:t>正文级别 5</a:t>
            </a:r>
          </a:p>
        </p:txBody>
      </p:sp>
      <p:sp>
        <p:nvSpPr>
          <p:cNvPr id="66" name="图像"/>
          <p:cNvSpPr>
            <a:spLocks noGrp="1"/>
          </p:cNvSpPr>
          <p:nvPr>
            <p:ph type="pic" idx="13"/>
          </p:nvPr>
        </p:nvSpPr>
        <p:spPr>
          <a:xfrm>
            <a:off x="2282" y="0"/>
            <a:ext cx="121920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pic>
        <p:nvPicPr>
          <p:cNvPr id="67" name="logo black.png" descr="logo blac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861730" y="1590476"/>
            <a:ext cx="1788484" cy="431704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图片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bg3.png" descr="bg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标题文本"/>
          <p:cNvSpPr>
            <a:spLocks noGrp="1"/>
          </p:cNvSpPr>
          <p:nvPr>
            <p:ph type="title"/>
          </p:nvPr>
        </p:nvSpPr>
        <p:spPr>
          <a:xfrm>
            <a:off x="1796730" y="5567050"/>
            <a:ext cx="9351152" cy="2581899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7" name="正文级别 1…"/>
          <p:cNvSpPr>
            <a:spLocks noGrp="1"/>
          </p:cNvSpPr>
          <p:nvPr>
            <p:ph type="body" sz="quarter" idx="1"/>
          </p:nvPr>
        </p:nvSpPr>
        <p:spPr>
          <a:xfrm>
            <a:off x="1796730" y="9700048"/>
            <a:ext cx="9102222" cy="5170844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2pPr>
            <a:lvl3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3pPr>
            <a:lvl4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4pPr>
            <a:lvl5pPr algn="l">
              <a:lnSpc>
                <a:spcPct val="120000"/>
              </a:lnSpc>
              <a:spcBef>
                <a:spcPts val="4700"/>
              </a:spcBef>
              <a:defRPr sz="3600" spc="252">
                <a:solidFill>
                  <a:srgbClr val="53585F"/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5pPr>
          </a:lstStyle>
          <a:p>
            <a:pPr defTabSz="914400"/>
            <a:r>
              <a:t>正文级别 1</a:t>
            </a:r>
          </a:p>
          <a:p>
            <a:pPr lvl="1" defTabSz="914400"/>
            <a:r>
              <a:t>正文级别 2</a:t>
            </a:r>
          </a:p>
          <a:p>
            <a:pPr lvl="2" defTabSz="914400"/>
            <a:r>
              <a:t>正文级别 3</a:t>
            </a:r>
          </a:p>
          <a:p>
            <a:pPr lvl="3" defTabSz="914400"/>
            <a:r>
              <a:t>正文级别 4</a:t>
            </a:r>
          </a:p>
          <a:p>
            <a:pPr lvl="4" defTabSz="914400"/>
            <a:r>
              <a:t>正文级别 5</a:t>
            </a:r>
          </a:p>
        </p:txBody>
      </p:sp>
      <p:sp>
        <p:nvSpPr>
          <p:cNvPr id="78" name="图像"/>
          <p:cNvSpPr>
            <a:spLocks noGrp="1"/>
          </p:cNvSpPr>
          <p:nvPr>
            <p:ph type="pic" idx="13"/>
          </p:nvPr>
        </p:nvSpPr>
        <p:spPr>
          <a:xfrm>
            <a:off x="12193721" y="0"/>
            <a:ext cx="12192001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pic>
        <p:nvPicPr>
          <p:cNvPr id="79" name="logo black.png" descr="logo blac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96730" y="1590476"/>
            <a:ext cx="1788484" cy="431704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 2.png" descr="bg 2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石墨文档logo.png" descr="石墨文档logo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9634140" y="5435203"/>
            <a:ext cx="5115720" cy="1248113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正文级别 1…"/>
          <p:cNvSpPr>
            <a:spLocks noGrp="1"/>
          </p:cNvSpPr>
          <p:nvPr>
            <p:ph type="body" idx="1"/>
          </p:nvPr>
        </p:nvSpPr>
        <p:spPr>
          <a:xfrm>
            <a:off x="1778000" y="7209749"/>
            <a:ext cx="20828000" cy="5759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标题文本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标题文本</a:t>
            </a:r>
          </a:p>
        </p:txBody>
      </p:sp>
      <p:sp>
        <p:nvSpPr>
          <p:cNvPr id="6" name="幻灯片编号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62" baseline="0">
          <a:ln>
            <a:noFill/>
          </a:ln>
          <a:solidFill>
            <a:srgbClr val="41464B"/>
          </a:solidFill>
          <a:uFillTx/>
          <a:latin typeface="+mn-lt"/>
          <a:ea typeface="+mn-ea"/>
          <a:cs typeface="+mn-cs"/>
          <a:sym typeface="MF ShangYa (Noncommercial)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62" baseline="0">
          <a:ln>
            <a:noFill/>
          </a:ln>
          <a:solidFill>
            <a:srgbClr val="41464B"/>
          </a:solidFill>
          <a:uFillTx/>
          <a:latin typeface="+mn-lt"/>
          <a:ea typeface="+mn-ea"/>
          <a:cs typeface="+mn-cs"/>
          <a:sym typeface="MF ShangYa (Noncommercial)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62" baseline="0">
          <a:ln>
            <a:noFill/>
          </a:ln>
          <a:solidFill>
            <a:srgbClr val="41464B"/>
          </a:solidFill>
          <a:uFillTx/>
          <a:latin typeface="+mn-lt"/>
          <a:ea typeface="+mn-ea"/>
          <a:cs typeface="+mn-cs"/>
          <a:sym typeface="MF ShangYa (Noncommercial)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62" baseline="0">
          <a:ln>
            <a:noFill/>
          </a:ln>
          <a:solidFill>
            <a:srgbClr val="41464B"/>
          </a:solidFill>
          <a:uFillTx/>
          <a:latin typeface="+mn-lt"/>
          <a:ea typeface="+mn-ea"/>
          <a:cs typeface="+mn-cs"/>
          <a:sym typeface="MF ShangYa (Noncommercial)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62" baseline="0">
          <a:ln>
            <a:noFill/>
          </a:ln>
          <a:solidFill>
            <a:srgbClr val="41464B"/>
          </a:solidFill>
          <a:uFillTx/>
          <a:latin typeface="+mn-lt"/>
          <a:ea typeface="+mn-ea"/>
          <a:cs typeface="+mn-cs"/>
          <a:sym typeface="MF ShangYa (Noncommercial)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62" baseline="0">
          <a:ln>
            <a:noFill/>
          </a:ln>
          <a:solidFill>
            <a:srgbClr val="41464B"/>
          </a:solidFill>
          <a:uFillTx/>
          <a:latin typeface="+mn-lt"/>
          <a:ea typeface="+mn-ea"/>
          <a:cs typeface="+mn-cs"/>
          <a:sym typeface="MF ShangYa (Noncommercial)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62" baseline="0">
          <a:ln>
            <a:noFill/>
          </a:ln>
          <a:solidFill>
            <a:srgbClr val="41464B"/>
          </a:solidFill>
          <a:uFillTx/>
          <a:latin typeface="+mn-lt"/>
          <a:ea typeface="+mn-ea"/>
          <a:cs typeface="+mn-cs"/>
          <a:sym typeface="MF ShangYa (Noncommercial)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62" baseline="0">
          <a:ln>
            <a:noFill/>
          </a:ln>
          <a:solidFill>
            <a:srgbClr val="41464B"/>
          </a:solidFill>
          <a:uFillTx/>
          <a:latin typeface="+mn-lt"/>
          <a:ea typeface="+mn-ea"/>
          <a:cs typeface="+mn-cs"/>
          <a:sym typeface="MF ShangYa (Noncommercial)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62" baseline="0">
          <a:ln>
            <a:noFill/>
          </a:ln>
          <a:solidFill>
            <a:srgbClr val="41464B"/>
          </a:solidFill>
          <a:uFillTx/>
          <a:latin typeface="+mn-lt"/>
          <a:ea typeface="+mn-ea"/>
          <a:cs typeface="+mn-cs"/>
          <a:sym typeface="MF ShangYa (Noncommercial)"/>
        </a:defRPr>
      </a:lvl9pPr>
    </p:titleStyle>
    <p:body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1806" baseline="0">
          <a:ln>
            <a:noFill/>
          </a:ln>
          <a:solidFill>
            <a:srgbClr val="FFFFFF"/>
          </a:solidFill>
          <a:uFillTx/>
          <a:latin typeface="PingFang SC Thin"/>
          <a:ea typeface="PingFang SC Thin"/>
          <a:cs typeface="PingFang SC Thin"/>
          <a:sym typeface="PingFang SC Thin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1806" baseline="0">
          <a:ln>
            <a:noFill/>
          </a:ln>
          <a:solidFill>
            <a:srgbClr val="FFFFFF"/>
          </a:solidFill>
          <a:uFillTx/>
          <a:latin typeface="PingFang SC Thin"/>
          <a:ea typeface="PingFang SC Thin"/>
          <a:cs typeface="PingFang SC Thin"/>
          <a:sym typeface="PingFang SC Thin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1806" baseline="0">
          <a:ln>
            <a:noFill/>
          </a:ln>
          <a:solidFill>
            <a:srgbClr val="FFFFFF"/>
          </a:solidFill>
          <a:uFillTx/>
          <a:latin typeface="PingFang SC Thin"/>
          <a:ea typeface="PingFang SC Thin"/>
          <a:cs typeface="PingFang SC Thin"/>
          <a:sym typeface="PingFang SC Thin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1806" baseline="0">
          <a:ln>
            <a:noFill/>
          </a:ln>
          <a:solidFill>
            <a:srgbClr val="FFFFFF"/>
          </a:solidFill>
          <a:uFillTx/>
          <a:latin typeface="PingFang SC Thin"/>
          <a:ea typeface="PingFang SC Thin"/>
          <a:cs typeface="PingFang SC Thin"/>
          <a:sym typeface="PingFang SC Thin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1806" baseline="0">
          <a:ln>
            <a:noFill/>
          </a:ln>
          <a:solidFill>
            <a:srgbClr val="FFFFFF"/>
          </a:solidFill>
          <a:uFillTx/>
          <a:latin typeface="PingFang SC Thin"/>
          <a:ea typeface="PingFang SC Thin"/>
          <a:cs typeface="PingFang SC Thin"/>
          <a:sym typeface="PingFang SC Thin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1806" baseline="0">
          <a:ln>
            <a:noFill/>
          </a:ln>
          <a:solidFill>
            <a:srgbClr val="FFFFFF"/>
          </a:solidFill>
          <a:uFillTx/>
          <a:latin typeface="PingFang SC Thin"/>
          <a:ea typeface="PingFang SC Thin"/>
          <a:cs typeface="PingFang SC Thin"/>
          <a:sym typeface="PingFang SC Thin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1806" baseline="0">
          <a:ln>
            <a:noFill/>
          </a:ln>
          <a:solidFill>
            <a:srgbClr val="FFFFFF"/>
          </a:solidFill>
          <a:uFillTx/>
          <a:latin typeface="PingFang SC Thin"/>
          <a:ea typeface="PingFang SC Thin"/>
          <a:cs typeface="PingFang SC Thin"/>
          <a:sym typeface="PingFang SC Thin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1806" baseline="0">
          <a:ln>
            <a:noFill/>
          </a:ln>
          <a:solidFill>
            <a:srgbClr val="FFFFFF"/>
          </a:solidFill>
          <a:uFillTx/>
          <a:latin typeface="PingFang SC Thin"/>
          <a:ea typeface="PingFang SC Thin"/>
          <a:cs typeface="PingFang SC Thin"/>
          <a:sym typeface="PingFang SC Thin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1806" baseline="0">
          <a:ln>
            <a:noFill/>
          </a:ln>
          <a:solidFill>
            <a:srgbClr val="FFFFFF"/>
          </a:solidFill>
          <a:uFillTx/>
          <a:latin typeface="PingFang SC Thin"/>
          <a:ea typeface="PingFang SC Thin"/>
          <a:cs typeface="PingFang SC Thin"/>
          <a:sym typeface="PingFang SC Thin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揭秘实时协作文档"/>
          <p:cNvSpPr>
            <a:spLocks noGrp="1"/>
          </p:cNvSpPr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揭秘实时协作文档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总结：支持协作的条件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总结：支持协作的条件</a:t>
            </a:r>
          </a:p>
        </p:txBody>
      </p:sp>
      <p:sp>
        <p:nvSpPr>
          <p:cNvPr id="125" name="1. 编辑器的 HTML 内容与 Text Model 可以互相转化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t>1. 编辑器的 HTML 内容与 Text Model 可以互相转化</a:t>
            </a:r>
          </a:p>
          <a:p>
            <a:pPr defTabSz="914400"/>
            <a:r>
              <a:t>2. Text Model 能够处理多人的改动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8" name="编辑器方案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编辑器方案</a:t>
            </a:r>
          </a:p>
        </p:txBody>
      </p:sp>
      <p:pic>
        <p:nvPicPr>
          <p:cNvPr id="129" name="图像" descr="图像"/>
          <p:cNvPicPr>
            <a:picLocks noGrp="1" noChangeAspect="1"/>
          </p:cNvPicPr>
          <p:nvPr>
            <p:ph type="pic" idx="14"/>
          </p:nvPr>
        </p:nvPicPr>
        <p:blipFill>
          <a:blip r:embed="rId3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方案一：从头造轮子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方案一：从头造轮子</a:t>
            </a:r>
          </a:p>
        </p:txBody>
      </p:sp>
      <p:sp>
        <p:nvSpPr>
          <p:cNvPr id="132" name="参考对象：Google Doc, QUIP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t>参考对象：Google Doc, QUIP</a:t>
            </a:r>
          </a:p>
          <a:p>
            <a:pPr defTabSz="914400"/>
            <a:r>
              <a:t>原理：监听键盘事件，以 canvas 或其他方式来展现内容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方案二：借助开源（我们的选择）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方案二：借助开源（我们的选择）</a:t>
            </a:r>
          </a:p>
        </p:txBody>
      </p:sp>
      <p:sp>
        <p:nvSpPr>
          <p:cNvPr id="135" name="参考对象：Etherpad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t>参考对象：Etherpad</a:t>
            </a:r>
          </a:p>
          <a:p>
            <a:pPr defTabSz="914400"/>
            <a:r>
              <a:t>理由：市面上极少的，实现了 text model 与 HTML 互通的编辑器之一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8" name="Text Model 如何与 HTML 转化？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9600" spc="96"/>
            </a:lvl1pPr>
          </a:lstStyle>
          <a:p>
            <a:r>
              <a:rPr dirty="0"/>
              <a:t>Text Model </a:t>
            </a:r>
            <a:r>
              <a:rPr dirty="0" err="1" smtClean="0"/>
              <a:t>如何</a:t>
            </a:r>
            <a:r>
              <a:rPr lang="zh-CN" altLang="en-US" dirty="0" smtClean="0"/>
              <a:t>处理多人改动</a:t>
            </a:r>
            <a:r>
              <a:rPr dirty="0" smtClean="0"/>
              <a:t>？</a:t>
            </a:r>
            <a:endParaRPr dirty="0"/>
          </a:p>
        </p:txBody>
      </p:sp>
      <p:pic>
        <p:nvPicPr>
          <p:cNvPr id="139" name="图像" descr="图像"/>
          <p:cNvPicPr>
            <a:picLocks noGrp="1" noChangeAspect="1"/>
          </p:cNvPicPr>
          <p:nvPr>
            <p:ph type="pic" idx="14"/>
          </p:nvPr>
        </p:nvPicPr>
        <p:blipFill>
          <a:blip r:embed="rId3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Operational Transformation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Operational Transformation</a:t>
            </a:r>
          </a:p>
        </p:txBody>
      </p:sp>
      <p:sp>
        <p:nvSpPr>
          <p:cNvPr id="142" name="借助 OT 算法的数据结构，使得 Text Model 能够与 HTML 的改动互相转化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 err="1"/>
              <a:t>借助</a:t>
            </a:r>
            <a:r>
              <a:rPr dirty="0"/>
              <a:t> OT </a:t>
            </a:r>
            <a:r>
              <a:rPr dirty="0" err="1" smtClean="0"/>
              <a:t>算法的</a:t>
            </a:r>
            <a:r>
              <a:rPr lang="zh-CN" altLang="en-US" dirty="0" smtClean="0"/>
              <a:t>思想</a:t>
            </a:r>
            <a:r>
              <a:rPr dirty="0" smtClean="0"/>
              <a:t>，</a:t>
            </a:r>
            <a:r>
              <a:rPr dirty="0" err="1"/>
              <a:t>使得</a:t>
            </a:r>
            <a:r>
              <a:rPr dirty="0"/>
              <a:t> Text Model </a:t>
            </a:r>
            <a:r>
              <a:rPr dirty="0" err="1" smtClean="0"/>
              <a:t>能够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marL="914400" indent="-914400" defTabSz="914400">
              <a:buAutoNum type="arabicPeriod"/>
            </a:pPr>
            <a:r>
              <a:rPr dirty="0" smtClean="0"/>
              <a:t>与 </a:t>
            </a:r>
            <a:r>
              <a:rPr dirty="0"/>
              <a:t>HTML </a:t>
            </a:r>
            <a:r>
              <a:rPr dirty="0" err="1" smtClean="0"/>
              <a:t>的改动互相转化</a:t>
            </a:r>
            <a:endParaRPr lang="en-US" dirty="0" smtClean="0"/>
          </a:p>
          <a:p>
            <a:pPr marL="914400" indent="-914400" defTabSz="914400">
              <a:buAutoNum type="arabicPeriod"/>
            </a:pPr>
            <a:r>
              <a:rPr lang="zh-CN" altLang="en-US" dirty="0" smtClean="0"/>
              <a:t>处理多个改动的冲突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Operation - OT 算法的基本数据结构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Operation - OT 算法的基本数据结构</a:t>
            </a:r>
          </a:p>
        </p:txBody>
      </p:sp>
      <p:sp>
        <p:nvSpPr>
          <p:cNvPr id="145" name="Text Model 就类似一个许多 Operation 组成的数组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/>
              <a:t>Text Model </a:t>
            </a:r>
            <a:r>
              <a:rPr dirty="0" err="1"/>
              <a:t>就类似一个许多</a:t>
            </a:r>
            <a:r>
              <a:rPr dirty="0"/>
              <a:t> Operation </a:t>
            </a:r>
            <a:r>
              <a:rPr dirty="0" err="1"/>
              <a:t>组成的数组</a:t>
            </a:r>
            <a:endParaRPr dirty="0"/>
          </a:p>
          <a:p>
            <a:pPr defTabSz="914400"/>
            <a:r>
              <a:rPr dirty="0" err="1"/>
              <a:t>插入加粗『</a:t>
            </a:r>
            <a:r>
              <a:rPr b="1" dirty="0" err="1">
                <a:latin typeface="Courier New" pitchFamily="49" charset="0"/>
                <a:ea typeface="PingFang SC Semibold"/>
                <a:cs typeface="Courier New" pitchFamily="49" charset="0"/>
                <a:sym typeface="PingFang SC Semibold"/>
              </a:rPr>
              <a:t>abc</a:t>
            </a:r>
            <a:r>
              <a:rPr dirty="0"/>
              <a:t>』：</a:t>
            </a:r>
          </a:p>
          <a:p>
            <a:pPr defTabSz="914400">
              <a:spcBef>
                <a:spcPts val="3300"/>
              </a:spcBef>
              <a:defRPr spc="200"/>
            </a:pPr>
            <a:r>
              <a:rPr b="1" dirty="0" smtClean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[</a:t>
            </a:r>
            <a:r>
              <a:rPr lang="en-US" b="1" dirty="0" smtClean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 </a:t>
            </a:r>
            <a:r>
              <a:rPr b="1" dirty="0" smtClean="0">
                <a:solidFill>
                  <a:schemeClr val="accent1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insert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(</a:t>
            </a:r>
            <a:r>
              <a:rPr b="1" dirty="0">
                <a:solidFill>
                  <a:schemeClr val="accent4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‘</a:t>
            </a:r>
            <a:r>
              <a:rPr b="1" dirty="0" err="1">
                <a:solidFill>
                  <a:schemeClr val="accent4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abc</a:t>
            </a:r>
            <a:r>
              <a:rPr b="1" dirty="0">
                <a:solidFill>
                  <a:schemeClr val="accent4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’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, </a:t>
            </a:r>
            <a:r>
              <a:rPr b="1" dirty="0" smtClean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{</a:t>
            </a:r>
            <a:r>
              <a:rPr lang="en-US" b="1" dirty="0" smtClean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 </a:t>
            </a:r>
            <a:r>
              <a:rPr b="1" dirty="0" smtClean="0">
                <a:solidFill>
                  <a:schemeClr val="accent1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bold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: </a:t>
            </a:r>
            <a:r>
              <a:rPr b="1" dirty="0" smtClean="0">
                <a:solidFill>
                  <a:srgbClr val="174F86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true</a:t>
            </a:r>
            <a:r>
              <a:rPr lang="en-US" b="1" dirty="0" smtClean="0">
                <a:solidFill>
                  <a:srgbClr val="174F86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 </a:t>
            </a:r>
            <a:r>
              <a:rPr b="1" dirty="0" smtClean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})</a:t>
            </a:r>
            <a:r>
              <a:rPr lang="en-US" b="1" dirty="0" smtClean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 </a:t>
            </a:r>
            <a:r>
              <a:rPr b="1" dirty="0" smtClean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]</a:t>
            </a:r>
            <a:endParaRPr b="1" dirty="0">
              <a:latin typeface="Courier New" pitchFamily="49" charset="0"/>
              <a:ea typeface="Menlo for Powerline"/>
              <a:cs typeface="Courier New" pitchFamily="49" charset="0"/>
              <a:sym typeface="Menlo for Powerline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Operation 的类型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Operation 的类型</a:t>
            </a:r>
          </a:p>
        </p:txBody>
      </p:sp>
      <p:sp>
        <p:nvSpPr>
          <p:cNvPr id="148" name="插入（insert）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 err="1"/>
              <a:t>插入</a:t>
            </a:r>
            <a:r>
              <a:rPr dirty="0" err="1" smtClean="0"/>
              <a:t>（</a:t>
            </a:r>
            <a:r>
              <a:rPr b="1" dirty="0" err="1">
                <a:solidFill>
                  <a:schemeClr val="accent1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insert</a:t>
            </a:r>
            <a:r>
              <a:rPr dirty="0" smtClean="0"/>
              <a:t>）</a:t>
            </a:r>
            <a:endParaRPr dirty="0"/>
          </a:p>
          <a:p>
            <a:pPr defTabSz="914400"/>
            <a:r>
              <a:rPr dirty="0" err="1"/>
              <a:t>删除（</a:t>
            </a:r>
            <a:r>
              <a:rPr b="1" dirty="0" err="1">
                <a:solidFill>
                  <a:schemeClr val="accent1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delete</a:t>
            </a:r>
            <a:r>
              <a:rPr dirty="0"/>
              <a:t>）</a:t>
            </a:r>
          </a:p>
          <a:p>
            <a:pPr defTabSz="914400"/>
            <a:r>
              <a:rPr dirty="0" err="1"/>
              <a:t>保留（</a:t>
            </a:r>
            <a:r>
              <a:rPr b="1" dirty="0" err="1">
                <a:solidFill>
                  <a:schemeClr val="accent1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retain</a:t>
            </a:r>
            <a:r>
              <a:rPr dirty="0"/>
              <a:t>）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Operation 的长度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Operation 的长度</a:t>
            </a:r>
          </a:p>
        </p:txBody>
      </p:sp>
      <p:sp>
        <p:nvSpPr>
          <p:cNvPr id="151" name="Text Model 应用到编辑器的机理：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spcBef>
                <a:spcPts val="3300"/>
              </a:spcBef>
              <a:defRPr spc="200"/>
            </a:pPr>
            <a:r>
              <a:t>Text Model 应用到编辑器的机理：</a:t>
            </a:r>
          </a:p>
          <a:p>
            <a:pPr defTabSz="914400">
              <a:spcBef>
                <a:spcPts val="3300"/>
              </a:spcBef>
              <a:defRPr spc="200"/>
            </a:pPr>
            <a:r>
              <a:t>从坐标为 0 的位置开始，依次执行 Operation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简单图示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简单图示</a:t>
            </a:r>
          </a:p>
        </p:txBody>
      </p:sp>
      <p:sp>
        <p:nvSpPr>
          <p:cNvPr id="154" name="变化：[retain(2), delete(1)]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defRPr sz="4800" spc="336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变化</a:t>
            </a:r>
            <a:r>
              <a:rPr dirty="0"/>
              <a:t>：</a:t>
            </a:r>
            <a:r>
              <a:rPr dirty="0">
                <a:latin typeface="Menlo for Powerline"/>
                <a:ea typeface="Menlo for Powerline"/>
                <a:cs typeface="Menlo for Powerline"/>
                <a:sym typeface="Menlo for Powerline"/>
              </a:rPr>
              <a:t>[retain(2), delete(1)]</a:t>
            </a:r>
          </a:p>
          <a:p>
            <a:pPr defTabSz="914400">
              <a:defRPr sz="4800" spc="336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过程</a:t>
            </a:r>
            <a:r>
              <a:rPr dirty="0"/>
              <a:t>：</a:t>
            </a:r>
          </a:p>
          <a:p>
            <a:pPr defTabSz="914400">
              <a:defRPr sz="4800" spc="336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结果</a:t>
            </a:r>
            <a:r>
              <a:rPr dirty="0"/>
              <a:t>：</a:t>
            </a:r>
          </a:p>
        </p:txBody>
      </p:sp>
      <p:sp>
        <p:nvSpPr>
          <p:cNvPr id="155" name="原文：abcde"/>
          <p:cNvSpPr/>
          <p:nvPr/>
        </p:nvSpPr>
        <p:spPr>
          <a:xfrm>
            <a:off x="9455696" y="3113584"/>
            <a:ext cx="4952021" cy="1197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/>
          <a:p>
            <a:pPr defTabSz="587022">
              <a:defRPr sz="6400"/>
            </a:pPr>
            <a:r>
              <a:rPr dirty="0" err="1"/>
              <a:t>原文：</a:t>
            </a:r>
            <a:r>
              <a:rPr dirty="0" err="1">
                <a:latin typeface="Menlo for Powerline"/>
                <a:ea typeface="Menlo for Powerline"/>
                <a:cs typeface="Menlo for Powerline"/>
                <a:sym typeface="Menlo for Powerline"/>
              </a:rPr>
              <a:t>abcde</a:t>
            </a:r>
            <a:endParaRPr dirty="0">
              <a:latin typeface="Menlo for Powerline"/>
              <a:ea typeface="Menlo for Powerline"/>
              <a:cs typeface="Menlo for Powerline"/>
              <a:sym typeface="Menlo for Powerline"/>
            </a:endParaRPr>
          </a:p>
        </p:txBody>
      </p:sp>
      <p:sp>
        <p:nvSpPr>
          <p:cNvPr id="156" name="过程：abcde"/>
          <p:cNvSpPr/>
          <p:nvPr/>
        </p:nvSpPr>
        <p:spPr>
          <a:xfrm>
            <a:off x="3843679" y="7124873"/>
            <a:ext cx="1038957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dirty="0" err="1">
                <a:latin typeface="Courier New" pitchFamily="49" charset="0"/>
                <a:cs typeface="Courier New" pitchFamily="49" charset="0"/>
              </a:rPr>
              <a:t>ab</a:t>
            </a:r>
            <a:endParaRPr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57" name="abde"/>
          <p:cNvSpPr/>
          <p:nvPr/>
        </p:nvSpPr>
        <p:spPr>
          <a:xfrm>
            <a:off x="4101028" y="8635271"/>
            <a:ext cx="2071080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dirty="0" err="1">
                <a:latin typeface="Courier New" pitchFamily="49" charset="0"/>
                <a:cs typeface="Courier New" pitchFamily="49" charset="0"/>
                <a:sym typeface="Menlo for Powerline"/>
              </a:rPr>
              <a:t>abde</a:t>
            </a:r>
            <a:endParaRPr dirty="0">
              <a:latin typeface="Courier New" pitchFamily="49" charset="0"/>
              <a:cs typeface="Courier New" pitchFamily="49" charset="0"/>
              <a:sym typeface="Menlo for Powerline"/>
            </a:endParaRPr>
          </a:p>
        </p:txBody>
      </p:sp>
      <p:sp>
        <p:nvSpPr>
          <p:cNvPr id="158" name="过程：abcde"/>
          <p:cNvSpPr/>
          <p:nvPr/>
        </p:nvSpPr>
        <p:spPr>
          <a:xfrm>
            <a:off x="4877140" y="7124873"/>
            <a:ext cx="546836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FA694E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solidFill>
                  <a:srgbClr val="45A4FC"/>
                </a:solidFill>
              </a:defRPr>
            </a:pPr>
            <a:r>
              <a:rPr dirty="0">
                <a:solidFill>
                  <a:srgbClr val="FA694E"/>
                </a:solidFill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59" name="过程：abcde"/>
          <p:cNvSpPr/>
          <p:nvPr/>
        </p:nvSpPr>
        <p:spPr>
          <a:xfrm>
            <a:off x="5390499" y="7124873"/>
            <a:ext cx="1038957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dirty="0">
                <a:latin typeface="Courier New" pitchFamily="49" charset="0"/>
                <a:cs typeface="Courier New" pitchFamily="49" charset="0"/>
              </a:rPr>
              <a:t>de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1" build="p" bldLvl="5" animBg="1" advAuto="0"/>
      <p:bldP spid="157" grpId="4" animBg="1" advAuto="0"/>
      <p:bldP spid="158" grpId="2" build="p" bldLvl="5" animBg="1" advAuto="0"/>
      <p:bldP spid="159" grpId="3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自我介绍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自我介绍</a:t>
            </a:r>
          </a:p>
        </p:txBody>
      </p:sp>
      <p:sp>
        <p:nvSpPr>
          <p:cNvPr id="92" name="许海浩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lang="en-US" dirty="0" smtClean="0"/>
              <a:t> </a:t>
            </a:r>
            <a:r>
              <a:rPr dirty="0" err="1" smtClean="0"/>
              <a:t>许海浩</a:t>
            </a:r>
            <a:endParaRPr dirty="0"/>
          </a:p>
          <a:p>
            <a:pPr defTabSz="914400"/>
            <a:r>
              <a:rPr lang="en-US" dirty="0" smtClean="0"/>
              <a:t> </a:t>
            </a:r>
            <a:r>
              <a:rPr dirty="0" err="1" smtClean="0"/>
              <a:t>HUSTer</a:t>
            </a:r>
            <a:endParaRPr dirty="0"/>
          </a:p>
          <a:p>
            <a:pPr defTabSz="914400"/>
            <a:r>
              <a:rPr lang="en-US" dirty="0" smtClean="0"/>
              <a:t> </a:t>
            </a:r>
            <a:r>
              <a:rPr dirty="0" err="1" smtClean="0"/>
              <a:t>前海豚浏览器前端工程师</a:t>
            </a:r>
            <a:r>
              <a:rPr dirty="0" err="1"/>
              <a:t>，后参与创立石墨文档</a:t>
            </a:r>
            <a:endParaRPr dirty="0"/>
          </a:p>
          <a:p>
            <a:pPr defTabSz="914400"/>
            <a:r>
              <a:rPr lang="en-US" dirty="0" smtClean="0"/>
              <a:t> </a:t>
            </a:r>
            <a:r>
              <a:rPr dirty="0" err="1" smtClean="0"/>
              <a:t>现石墨文档前端团队负责人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略复杂图示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略复杂图示</a:t>
            </a:r>
          </a:p>
        </p:txBody>
      </p:sp>
      <p:sp>
        <p:nvSpPr>
          <p:cNvPr id="162" name="变化：[retain(2), insert(‘llo’), delete(1),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spcBef>
                <a:spcPts val="4200"/>
              </a:spcBef>
              <a:defRPr sz="4368" spc="305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变化</a:t>
            </a:r>
            <a:r>
              <a:rPr dirty="0"/>
              <a:t>：</a:t>
            </a:r>
            <a:r>
              <a:rPr dirty="0">
                <a:latin typeface="Menlo for Powerline"/>
                <a:ea typeface="Menlo for Powerline"/>
                <a:cs typeface="Menlo for Powerline"/>
                <a:sym typeface="Menlo for Powerline"/>
              </a:rPr>
              <a:t>[retain(2), insert(‘</a:t>
            </a:r>
            <a:r>
              <a:rPr dirty="0" err="1">
                <a:latin typeface="Menlo for Powerline"/>
                <a:ea typeface="Menlo for Powerline"/>
                <a:cs typeface="Menlo for Powerline"/>
                <a:sym typeface="Menlo for Powerline"/>
              </a:rPr>
              <a:t>llo</a:t>
            </a:r>
            <a:r>
              <a:rPr dirty="0">
                <a:latin typeface="Menlo for Powerline"/>
                <a:ea typeface="Menlo for Powerline"/>
                <a:cs typeface="Menlo for Powerline"/>
                <a:sym typeface="Menlo for Powerline"/>
              </a:rPr>
              <a:t>’), delete(1),</a:t>
            </a:r>
          </a:p>
          <a:p>
            <a:pPr defTabSz="914400">
              <a:spcBef>
                <a:spcPts val="4200"/>
              </a:spcBef>
              <a:defRPr sz="4368" spc="305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>
                <a:latin typeface="Menlo for Powerline"/>
                <a:ea typeface="Menlo for Powerline"/>
                <a:cs typeface="Menlo for Powerline"/>
                <a:sym typeface="Menlo for Powerline"/>
              </a:rPr>
              <a:t>     retain(1), insert(‘world’), delete(3)]</a:t>
            </a:r>
          </a:p>
          <a:p>
            <a:pPr defTabSz="914400">
              <a:spcBef>
                <a:spcPts val="4200"/>
              </a:spcBef>
              <a:defRPr sz="4368" spc="305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过程</a:t>
            </a:r>
            <a:r>
              <a:rPr dirty="0"/>
              <a:t>：</a:t>
            </a:r>
          </a:p>
          <a:p>
            <a:pPr defTabSz="914400">
              <a:spcBef>
                <a:spcPts val="4200"/>
              </a:spcBef>
              <a:defRPr sz="4368" spc="305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dirty="0" err="1"/>
              <a:t>结果</a:t>
            </a:r>
            <a:r>
              <a:rPr dirty="0"/>
              <a:t>：</a:t>
            </a:r>
          </a:p>
        </p:txBody>
      </p:sp>
      <p:sp>
        <p:nvSpPr>
          <p:cNvPr id="163" name="原文：Hey 海浩!"/>
          <p:cNvSpPr/>
          <p:nvPr/>
        </p:nvSpPr>
        <p:spPr>
          <a:xfrm>
            <a:off x="9383688" y="2969568"/>
            <a:ext cx="6420062" cy="1197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/>
          <a:p>
            <a:pPr defTabSz="587022">
              <a:defRPr sz="6400"/>
            </a:pPr>
            <a:r>
              <a:rPr dirty="0" err="1"/>
              <a:t>原文：</a:t>
            </a:r>
            <a:r>
              <a:rPr dirty="0" err="1">
                <a:latin typeface="Menlo for Powerline"/>
                <a:ea typeface="Menlo for Powerline"/>
                <a:cs typeface="Menlo for Powerline"/>
                <a:sym typeface="Menlo for Powerline"/>
              </a:rPr>
              <a:t>Hey</a:t>
            </a:r>
            <a:r>
              <a:rPr dirty="0">
                <a:latin typeface="Menlo for Powerline"/>
                <a:ea typeface="Menlo for Powerline"/>
                <a:cs typeface="Menlo for Powerline"/>
                <a:sym typeface="Menlo for Powerline"/>
              </a:rPr>
              <a:t> </a:t>
            </a:r>
            <a:r>
              <a:rPr dirty="0" err="1">
                <a:latin typeface="Menlo for Powerline"/>
                <a:ea typeface="Menlo for Powerline"/>
                <a:cs typeface="Menlo for Powerline"/>
                <a:sym typeface="Menlo for Powerline"/>
              </a:rPr>
              <a:t>Edy</a:t>
            </a:r>
            <a:r>
              <a:rPr dirty="0">
                <a:latin typeface="Menlo for Powerline"/>
                <a:ea typeface="Menlo for Powerline"/>
                <a:cs typeface="Menlo for Powerline"/>
                <a:sym typeface="Menlo for Powerline"/>
              </a:rPr>
              <a:t>!</a:t>
            </a:r>
          </a:p>
        </p:txBody>
      </p:sp>
      <p:sp>
        <p:nvSpPr>
          <p:cNvPr id="164" name="过程：Helloy world海浩!"/>
          <p:cNvSpPr/>
          <p:nvPr/>
        </p:nvSpPr>
        <p:spPr>
          <a:xfrm>
            <a:off x="3635331" y="8144534"/>
            <a:ext cx="1038957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b="1" dirty="0">
                <a:latin typeface="Courier New" pitchFamily="49" charset="0"/>
                <a:cs typeface="Courier New" pitchFamily="49" charset="0"/>
              </a:rPr>
              <a:t>He</a:t>
            </a:r>
          </a:p>
        </p:txBody>
      </p:sp>
      <p:sp>
        <p:nvSpPr>
          <p:cNvPr id="165" name="过程：Helloy world海浩!"/>
          <p:cNvSpPr/>
          <p:nvPr/>
        </p:nvSpPr>
        <p:spPr>
          <a:xfrm>
            <a:off x="4674288" y="8144534"/>
            <a:ext cx="1531078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1FFF66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solidFill>
                  <a:srgbClr val="45A4FC"/>
                </a:solidFill>
              </a:defRPr>
            </a:pPr>
            <a:r>
              <a:rPr b="1" dirty="0" err="1">
                <a:solidFill>
                  <a:srgbClr val="1FFF66"/>
                </a:solidFill>
                <a:latin typeface="Courier New" pitchFamily="49" charset="0"/>
                <a:cs typeface="Courier New" pitchFamily="49" charset="0"/>
              </a:rPr>
              <a:t>llo</a:t>
            </a:r>
            <a:endParaRPr b="1" dirty="0">
              <a:solidFill>
                <a:srgbClr val="1FFF66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66" name="过程：Helloy world海浩!"/>
          <p:cNvSpPr/>
          <p:nvPr/>
        </p:nvSpPr>
        <p:spPr>
          <a:xfrm>
            <a:off x="6164681" y="8144534"/>
            <a:ext cx="546836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FA694E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solidFill>
                  <a:srgbClr val="45A4FC"/>
                </a:solidFill>
              </a:defRPr>
            </a:pPr>
            <a:r>
              <a:rPr b="1" dirty="0">
                <a:solidFill>
                  <a:srgbClr val="FA694E"/>
                </a:solidFill>
                <a:latin typeface="Courier New" pitchFamily="49" charset="0"/>
                <a:cs typeface="Courier New" pitchFamily="49" charset="0"/>
              </a:rPr>
              <a:t>y</a:t>
            </a:r>
          </a:p>
        </p:txBody>
      </p:sp>
      <p:sp>
        <p:nvSpPr>
          <p:cNvPr id="167" name="过程：Helloy world海浩!"/>
          <p:cNvSpPr/>
          <p:nvPr/>
        </p:nvSpPr>
        <p:spPr>
          <a:xfrm>
            <a:off x="6691003" y="8146095"/>
            <a:ext cx="546836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b="1" dirty="0">
                <a:latin typeface="Courier New" pitchFamily="49" charset="0"/>
                <a:cs typeface="Courier New" pitchFamily="49" charset="0"/>
              </a:rPr>
              <a:t>_</a:t>
            </a:r>
          </a:p>
        </p:txBody>
      </p:sp>
      <p:sp>
        <p:nvSpPr>
          <p:cNvPr id="168" name="过程：Helloy world海浩!"/>
          <p:cNvSpPr/>
          <p:nvPr/>
        </p:nvSpPr>
        <p:spPr>
          <a:xfrm>
            <a:off x="7237839" y="8144534"/>
            <a:ext cx="2515322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1FFF66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solidFill>
                  <a:srgbClr val="45A4FC"/>
                </a:solidFill>
              </a:defRPr>
            </a:pPr>
            <a:r>
              <a:rPr b="1" dirty="0">
                <a:solidFill>
                  <a:srgbClr val="1FFF66"/>
                </a:solidFill>
                <a:latin typeface="Courier New" pitchFamily="49" charset="0"/>
                <a:cs typeface="Courier New" pitchFamily="49" charset="0"/>
              </a:rPr>
              <a:t>world</a:t>
            </a:r>
          </a:p>
        </p:txBody>
      </p:sp>
      <p:sp>
        <p:nvSpPr>
          <p:cNvPr id="169" name="过程：Helloy world海浩!"/>
          <p:cNvSpPr/>
          <p:nvPr/>
        </p:nvSpPr>
        <p:spPr>
          <a:xfrm>
            <a:off x="11254008" y="8144534"/>
            <a:ext cx="546836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b="1" dirty="0">
                <a:latin typeface="Courier New" pitchFamily="49" charset="0"/>
                <a:cs typeface="Courier New" pitchFamily="49" charset="0"/>
              </a:rPr>
              <a:t>!</a:t>
            </a:r>
          </a:p>
        </p:txBody>
      </p:sp>
      <p:sp>
        <p:nvSpPr>
          <p:cNvPr id="170" name="过程：Helloy world海浩!"/>
          <p:cNvSpPr/>
          <p:nvPr/>
        </p:nvSpPr>
        <p:spPr>
          <a:xfrm>
            <a:off x="9734248" y="8144534"/>
            <a:ext cx="1531078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FA694E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b="1">
                <a:latin typeface="Courier New" pitchFamily="49" charset="0"/>
                <a:cs typeface="Courier New" pitchFamily="49" charset="0"/>
              </a:rPr>
              <a:t>Edy</a:t>
            </a:r>
          </a:p>
        </p:txBody>
      </p:sp>
      <p:sp>
        <p:nvSpPr>
          <p:cNvPr id="171" name="Hello world!"/>
          <p:cNvSpPr/>
          <p:nvPr/>
        </p:nvSpPr>
        <p:spPr>
          <a:xfrm>
            <a:off x="3570480" y="9730956"/>
            <a:ext cx="4719241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 dirty="0">
                <a:latin typeface="Courier New" pitchFamily="49" charset="0"/>
                <a:cs typeface="Courier New" pitchFamily="49" charset="0"/>
                <a:sym typeface="Menlo for Powerline"/>
              </a:rPr>
              <a:t>Hello world!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7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1" animBg="1" advAuto="0"/>
      <p:bldP spid="165" grpId="2" animBg="1" advAuto="0"/>
      <p:bldP spid="166" grpId="3" animBg="1" advAuto="0"/>
      <p:bldP spid="167" grpId="4" animBg="1" advAuto="0"/>
      <p:bldP spid="168" grpId="5" animBg="1" advAuto="0"/>
      <p:bldP spid="169" grpId="7" build="p" bldLvl="5" animBg="1" advAuto="0"/>
      <p:bldP spid="170" grpId="6" animBg="1" advAuto="0"/>
      <p:bldP spid="171" grpId="8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多人编辑的示例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多人编辑的示例</a:t>
            </a:r>
          </a:p>
        </p:txBody>
      </p:sp>
      <p:sp>
        <p:nvSpPr>
          <p:cNvPr id="174" name="甲在最后输入『c』：A - [ retain(2), insert(‘c’) ]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spcBef>
                <a:spcPts val="4200"/>
              </a:spcBef>
              <a:defRPr sz="4368" spc="305"/>
            </a:pPr>
            <a:r>
              <a:rPr dirty="0" err="1">
                <a:latin typeface="Menlo for Powerline"/>
                <a:ea typeface="Menlo for Powerline"/>
                <a:cs typeface="Menlo for Powerline"/>
                <a:sym typeface="Menlo for Powerline"/>
              </a:rPr>
              <a:t>甲在最后输入『</a:t>
            </a:r>
            <a:r>
              <a:rPr sz="4368" b="1" spc="305" dirty="0" err="1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c</a:t>
            </a:r>
            <a:r>
              <a:rPr dirty="0">
                <a:latin typeface="Menlo for Powerline"/>
                <a:ea typeface="Menlo for Powerline"/>
                <a:cs typeface="Menlo for Powerline"/>
                <a:sym typeface="Menlo for Powerline"/>
              </a:rPr>
              <a:t>』：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A - [ retain(2), insert(‘c’) ]</a:t>
            </a:r>
          </a:p>
          <a:p>
            <a:pPr defTabSz="914400">
              <a:spcBef>
                <a:spcPts val="4200"/>
              </a:spcBef>
              <a:defRPr sz="4368" spc="305"/>
            </a:pPr>
            <a:r>
              <a:rPr dirty="0" err="1"/>
              <a:t>乙在开头输入『</a:t>
            </a:r>
            <a:r>
              <a:rPr sz="4368" b="1" spc="305" dirty="0" err="1">
                <a:latin typeface="Courier New" pitchFamily="49" charset="0"/>
                <a:ea typeface="Menlo for Powerline"/>
                <a:cs typeface="Courier New" pitchFamily="49" charset="0"/>
              </a:rPr>
              <a:t>d</a:t>
            </a:r>
            <a:r>
              <a:rPr dirty="0"/>
              <a:t>』：</a:t>
            </a:r>
            <a:r>
              <a:rPr sz="4368" b="1" spc="305" dirty="0">
                <a:latin typeface="Courier New" pitchFamily="49" charset="0"/>
                <a:ea typeface="Menlo for Powerline"/>
                <a:cs typeface="Courier New" pitchFamily="49" charset="0"/>
              </a:rPr>
              <a:t>B - [ insert(‘d’) ]</a:t>
            </a:r>
          </a:p>
          <a:p>
            <a:pPr defTabSz="914400">
              <a:spcBef>
                <a:spcPts val="4200"/>
              </a:spcBef>
              <a:defRPr sz="4368" spc="305">
                <a:latin typeface="Menlo for Powerline"/>
                <a:ea typeface="Menlo for Powerline"/>
                <a:cs typeface="Menlo for Powerline"/>
                <a:sym typeface="Menlo for Powerline"/>
              </a:defRPr>
            </a:pPr>
            <a:r>
              <a:rPr dirty="0"/>
              <a:t>甲：                  乙：</a:t>
            </a:r>
          </a:p>
        </p:txBody>
      </p:sp>
      <p:sp>
        <p:nvSpPr>
          <p:cNvPr id="175" name="原文：Hey 海浩!"/>
          <p:cNvSpPr/>
          <p:nvPr/>
        </p:nvSpPr>
        <p:spPr>
          <a:xfrm>
            <a:off x="12174051" y="3041576"/>
            <a:ext cx="3483981" cy="1197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/>
          <a:p>
            <a:pPr defTabSz="587022">
              <a:defRPr sz="6400"/>
            </a:pPr>
            <a:r>
              <a:rPr dirty="0" err="1"/>
              <a:t>原文：</a:t>
            </a:r>
            <a:r>
              <a:rPr dirty="0" err="1">
                <a:latin typeface="Menlo for Powerline"/>
                <a:ea typeface="Menlo for Powerline"/>
                <a:cs typeface="Menlo for Powerline"/>
                <a:sym typeface="Menlo for Powerline"/>
              </a:rPr>
              <a:t>ab</a:t>
            </a:r>
            <a:endParaRPr dirty="0">
              <a:latin typeface="Menlo for Powerline"/>
              <a:ea typeface="Menlo for Powerline"/>
              <a:cs typeface="Menlo for Powerline"/>
              <a:sym typeface="Menlo for Powerline"/>
            </a:endParaRPr>
          </a:p>
        </p:txBody>
      </p:sp>
      <p:sp>
        <p:nvSpPr>
          <p:cNvPr id="176" name="过程：Helloy world海浩!"/>
          <p:cNvSpPr/>
          <p:nvPr/>
        </p:nvSpPr>
        <p:spPr>
          <a:xfrm>
            <a:off x="3038833" y="8370094"/>
            <a:ext cx="1038957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b="1">
                <a:latin typeface="Courier New" pitchFamily="49" charset="0"/>
                <a:cs typeface="Courier New" pitchFamily="49" charset="0"/>
              </a:rPr>
              <a:t>ab</a:t>
            </a:r>
          </a:p>
        </p:txBody>
      </p:sp>
      <p:sp>
        <p:nvSpPr>
          <p:cNvPr id="177" name="过程：Helloy world海浩!"/>
          <p:cNvSpPr/>
          <p:nvPr/>
        </p:nvSpPr>
        <p:spPr>
          <a:xfrm>
            <a:off x="4072293" y="8370094"/>
            <a:ext cx="546836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1FFF66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solidFill>
                  <a:srgbClr val="45A4FC"/>
                </a:solidFill>
              </a:defRPr>
            </a:pPr>
            <a:r>
              <a:rPr b="1">
                <a:solidFill>
                  <a:srgbClr val="1FFF66"/>
                </a:solidFill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78" name="abc"/>
          <p:cNvSpPr/>
          <p:nvPr/>
        </p:nvSpPr>
        <p:spPr>
          <a:xfrm>
            <a:off x="6153423" y="8453876"/>
            <a:ext cx="1256754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b="1">
                <a:latin typeface="Courier New" pitchFamily="49" charset="0"/>
                <a:cs typeface="Courier New" pitchFamily="49" charset="0"/>
              </a:rPr>
              <a:t>abc</a:t>
            </a:r>
          </a:p>
        </p:txBody>
      </p:sp>
      <p:sp>
        <p:nvSpPr>
          <p:cNvPr id="179" name="过程：Helloy world海浩!"/>
          <p:cNvSpPr/>
          <p:nvPr/>
        </p:nvSpPr>
        <p:spPr>
          <a:xfrm>
            <a:off x="3039832" y="9868694"/>
            <a:ext cx="546836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1FFF66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solidFill>
                  <a:srgbClr val="45A4FC"/>
                </a:solidFill>
              </a:defRPr>
            </a:pPr>
            <a:r>
              <a:rPr b="1">
                <a:solidFill>
                  <a:srgbClr val="1FFF66"/>
                </a:solidFill>
                <a:latin typeface="Courier New" pitchFamily="49" charset="0"/>
                <a:cs typeface="Courier New" pitchFamily="49" charset="0"/>
              </a:rPr>
              <a:t>d</a:t>
            </a:r>
          </a:p>
        </p:txBody>
      </p:sp>
      <p:sp>
        <p:nvSpPr>
          <p:cNvPr id="180" name="过程：Helloy world海浩!"/>
          <p:cNvSpPr/>
          <p:nvPr/>
        </p:nvSpPr>
        <p:spPr>
          <a:xfrm>
            <a:off x="3580172" y="9868694"/>
            <a:ext cx="1531079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b="1">
                <a:latin typeface="Courier New" pitchFamily="49" charset="0"/>
                <a:cs typeface="Courier New" pitchFamily="49" charset="0"/>
              </a:rPr>
              <a:t>abc</a:t>
            </a:r>
          </a:p>
        </p:txBody>
      </p:sp>
      <p:sp>
        <p:nvSpPr>
          <p:cNvPr id="181" name="dabc"/>
          <p:cNvSpPr/>
          <p:nvPr/>
        </p:nvSpPr>
        <p:spPr>
          <a:xfrm>
            <a:off x="5961063" y="9952476"/>
            <a:ext cx="1641475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b="1">
                <a:latin typeface="Courier New" pitchFamily="49" charset="0"/>
                <a:cs typeface="Courier New" pitchFamily="49" charset="0"/>
              </a:rPr>
              <a:t>dabc</a:t>
            </a:r>
          </a:p>
        </p:txBody>
      </p:sp>
      <p:sp>
        <p:nvSpPr>
          <p:cNvPr id="182" name="过程：Helloy world海浩!"/>
          <p:cNvSpPr/>
          <p:nvPr/>
        </p:nvSpPr>
        <p:spPr>
          <a:xfrm>
            <a:off x="11117032" y="8370094"/>
            <a:ext cx="546836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1FFF66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solidFill>
                  <a:srgbClr val="45A4FC"/>
                </a:solidFill>
              </a:defRPr>
            </a:pPr>
            <a:r>
              <a:rPr b="1">
                <a:solidFill>
                  <a:srgbClr val="1FFF66"/>
                </a:solidFill>
                <a:latin typeface="Courier New" pitchFamily="49" charset="0"/>
                <a:cs typeface="Courier New" pitchFamily="49" charset="0"/>
              </a:rPr>
              <a:t>d</a:t>
            </a:r>
          </a:p>
        </p:txBody>
      </p:sp>
      <p:sp>
        <p:nvSpPr>
          <p:cNvPr id="183" name="过程：Helloy world海浩!"/>
          <p:cNvSpPr/>
          <p:nvPr/>
        </p:nvSpPr>
        <p:spPr>
          <a:xfrm>
            <a:off x="11630014" y="8370094"/>
            <a:ext cx="1038957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b="1" dirty="0" err="1">
                <a:latin typeface="Courier New" pitchFamily="49" charset="0"/>
                <a:cs typeface="Courier New" pitchFamily="49" charset="0"/>
              </a:rPr>
              <a:t>ab</a:t>
            </a:r>
            <a:endParaRPr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84" name="dab"/>
          <p:cNvSpPr/>
          <p:nvPr/>
        </p:nvSpPr>
        <p:spPr>
          <a:xfrm>
            <a:off x="14332223" y="8453876"/>
            <a:ext cx="1256754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b="1">
                <a:latin typeface="Courier New" pitchFamily="49" charset="0"/>
                <a:cs typeface="Courier New" pitchFamily="49" charset="0"/>
              </a:rPr>
              <a:t>dab</a:t>
            </a:r>
          </a:p>
        </p:txBody>
      </p:sp>
      <p:sp>
        <p:nvSpPr>
          <p:cNvPr id="185" name="过程：Helloy world海浩!"/>
          <p:cNvSpPr/>
          <p:nvPr/>
        </p:nvSpPr>
        <p:spPr>
          <a:xfrm>
            <a:off x="11116033" y="9868694"/>
            <a:ext cx="1038957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b="1">
                <a:latin typeface="Courier New" pitchFamily="49" charset="0"/>
                <a:cs typeface="Courier New" pitchFamily="49" charset="0"/>
              </a:rPr>
              <a:t>da</a:t>
            </a:r>
          </a:p>
        </p:txBody>
      </p:sp>
      <p:sp>
        <p:nvSpPr>
          <p:cNvPr id="186" name="过程：Helloy world海浩!"/>
          <p:cNvSpPr/>
          <p:nvPr/>
        </p:nvSpPr>
        <p:spPr>
          <a:xfrm>
            <a:off x="12149493" y="9868694"/>
            <a:ext cx="546836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1FFF66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>
              <a:defRPr>
                <a:solidFill>
                  <a:srgbClr val="45A4FC"/>
                </a:solidFill>
              </a:defRPr>
            </a:pPr>
            <a:r>
              <a:rPr b="1">
                <a:solidFill>
                  <a:srgbClr val="1FFF66"/>
                </a:solidFill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87" name="过程：Helloy world海浩!"/>
          <p:cNvSpPr/>
          <p:nvPr/>
        </p:nvSpPr>
        <p:spPr>
          <a:xfrm>
            <a:off x="12668971" y="9868694"/>
            <a:ext cx="546836" cy="103959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6400">
                <a:solidFill>
                  <a:srgbClr val="45A4FC"/>
                </a:solidFill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r>
              <a:rPr b="1" dirty="0">
                <a:latin typeface="Courier New" pitchFamily="49" charset="0"/>
                <a:cs typeface="Courier New" pitchFamily="49" charset="0"/>
              </a:rPr>
              <a:t>b</a:t>
            </a:r>
          </a:p>
        </p:txBody>
      </p:sp>
      <p:sp>
        <p:nvSpPr>
          <p:cNvPr id="188" name="dacb"/>
          <p:cNvSpPr/>
          <p:nvPr/>
        </p:nvSpPr>
        <p:spPr>
          <a:xfrm>
            <a:off x="14139863" y="9952476"/>
            <a:ext cx="1641475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b="1">
                <a:latin typeface="Courier New" pitchFamily="49" charset="0"/>
                <a:cs typeface="Courier New" pitchFamily="49" charset="0"/>
              </a:rPr>
              <a:t>dacb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fill="hold" grpId="1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1" animBg="1" advAuto="0"/>
      <p:bldP spid="177" grpId="2" animBg="1" advAuto="0"/>
      <p:bldP spid="178" grpId="3" animBg="1" advAuto="0"/>
      <p:bldP spid="179" grpId="4" animBg="1" advAuto="0"/>
      <p:bldP spid="180" grpId="5" animBg="1" advAuto="0"/>
      <p:bldP spid="181" grpId="6" animBg="1" advAuto="0"/>
      <p:bldP spid="182" grpId="7" animBg="1" advAuto="0"/>
      <p:bldP spid="183" grpId="8" animBg="1" advAuto="0"/>
      <p:bldP spid="184" grpId="9" animBg="1" advAuto="0"/>
      <p:bldP spid="185" grpId="10" animBg="1" advAuto="0"/>
      <p:bldP spid="186" grpId="11" animBg="1" advAuto="0"/>
      <p:bldP spid="187" grpId="12" animBg="1" advAuto="0"/>
      <p:bldP spid="188" grpId="13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为什么结果不一样？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为什么结果不一样</a:t>
            </a:r>
            <a:r>
              <a:rPr dirty="0"/>
              <a:t>？</a:t>
            </a:r>
          </a:p>
        </p:txBody>
      </p:sp>
      <p:sp>
        <p:nvSpPr>
          <p:cNvPr id="191" name="两边产生的变化和收到的变化是基于相同的版本生成的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 err="1" smtClean="0"/>
              <a:t>两边产生的变化和收到的变化是基于相同的版本生成的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ransform - OT 算法中的重要方法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Transform - OT 算法中的重要方法</a:t>
            </a:r>
          </a:p>
        </p:txBody>
      </p:sp>
      <p:sp>
        <p:nvSpPr>
          <p:cNvPr id="194" name="当有两个基于相同版本改动而生成的 model 时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 err="1"/>
              <a:t>当有两个基于相同版本改动而生成的</a:t>
            </a:r>
            <a:r>
              <a:rPr dirty="0"/>
              <a:t> model 时</a:t>
            </a:r>
          </a:p>
          <a:p>
            <a:pPr defTabSz="914400"/>
            <a:r>
              <a:rPr dirty="0" err="1"/>
              <a:t>我们可以改变一个</a:t>
            </a:r>
            <a:r>
              <a:rPr dirty="0"/>
              <a:t> model</a:t>
            </a:r>
          </a:p>
          <a:p>
            <a:pPr defTabSz="914400"/>
            <a:r>
              <a:rPr dirty="0" err="1"/>
              <a:t>将其转换成基于</a:t>
            </a:r>
            <a:r>
              <a:rPr dirty="0" err="1">
                <a:latin typeface="PingFang SC Semibold"/>
                <a:ea typeface="PingFang SC Semibold"/>
                <a:cs typeface="PingFang SC Semibold"/>
                <a:sym typeface="PingFang SC Semibold"/>
              </a:rPr>
              <a:t>另一个</a:t>
            </a:r>
            <a:r>
              <a:rPr dirty="0">
                <a:latin typeface="PingFang SC Semibold"/>
                <a:ea typeface="PingFang SC Semibold"/>
                <a:cs typeface="PingFang SC Semibold"/>
                <a:sym typeface="PingFang SC Semibold"/>
              </a:rPr>
              <a:t> model </a:t>
            </a:r>
            <a:r>
              <a:rPr dirty="0" err="1">
                <a:latin typeface="PingFang SC Semibold"/>
                <a:ea typeface="PingFang SC Semibold"/>
                <a:cs typeface="PingFang SC Semibold"/>
                <a:sym typeface="PingFang SC Semibold"/>
              </a:rPr>
              <a:t>应用之后的版本</a:t>
            </a:r>
            <a:r>
              <a:rPr dirty="0" err="1"/>
              <a:t>所生成的改动</a:t>
            </a:r>
            <a:endParaRPr dirty="0"/>
          </a:p>
          <a:p>
            <a:pPr defTabSz="914400"/>
            <a:r>
              <a:rPr dirty="0" err="1"/>
              <a:t>使得最终的结果正确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ransform - OT 算法中的重要方法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Transform - OT 算法中的重要方法</a:t>
            </a:r>
          </a:p>
        </p:txBody>
      </p:sp>
      <p:sp>
        <p:nvSpPr>
          <p:cNvPr id="197" name="原来的操作：甲：A + B    乙：B + A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 err="1"/>
              <a:t>原来的操作：甲：</a:t>
            </a:r>
            <a:r>
              <a:rPr b="1" dirty="0" err="1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A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 + B</a:t>
            </a:r>
            <a:r>
              <a:rPr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dirty="0" err="1"/>
              <a:t>乙：</a:t>
            </a:r>
            <a:r>
              <a:rPr b="1" dirty="0" err="1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B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 + A</a:t>
            </a:r>
          </a:p>
          <a:p>
            <a:pPr defTabSz="914400"/>
            <a:r>
              <a:rPr dirty="0" err="1"/>
              <a:t>现在的操作</a:t>
            </a:r>
            <a:r>
              <a:rPr dirty="0"/>
              <a:t>：</a:t>
            </a:r>
          </a:p>
          <a:p>
            <a:pPr defTabSz="914400">
              <a:defRPr>
                <a:latin typeface="Menlo for Powerline"/>
                <a:ea typeface="Menlo for Powerline"/>
                <a:cs typeface="Menlo for Powerline"/>
                <a:sym typeface="Menlo for Powerline"/>
              </a:defRPr>
            </a:pPr>
            <a:r>
              <a:rPr dirty="0" err="1"/>
              <a:t>甲：</a:t>
            </a:r>
            <a:r>
              <a:rPr b="1" dirty="0" err="1">
                <a:latin typeface="Courier New" pitchFamily="49" charset="0"/>
                <a:cs typeface="Courier New" pitchFamily="49" charset="0"/>
              </a:rPr>
              <a:t>A</a:t>
            </a:r>
            <a:r>
              <a:rPr b="1" dirty="0">
                <a:latin typeface="Courier New" pitchFamily="49" charset="0"/>
                <a:cs typeface="Courier New" pitchFamily="49" charset="0"/>
              </a:rPr>
              <a:t> + </a:t>
            </a:r>
            <a:r>
              <a:rPr b="1" dirty="0" err="1">
                <a:latin typeface="Courier New" pitchFamily="49" charset="0"/>
                <a:cs typeface="Courier New" pitchFamily="49" charset="0"/>
              </a:rPr>
              <a:t>A.transform</a:t>
            </a:r>
            <a:r>
              <a:rPr b="1" dirty="0">
                <a:latin typeface="Courier New" pitchFamily="49" charset="0"/>
                <a:cs typeface="Courier New" pitchFamily="49" charset="0"/>
              </a:rPr>
              <a:t>(B)    </a:t>
            </a:r>
            <a:r>
              <a:rPr dirty="0" err="1"/>
              <a:t>乙：</a:t>
            </a:r>
            <a:r>
              <a:rPr b="1" dirty="0" err="1">
                <a:latin typeface="Courier New" pitchFamily="49" charset="0"/>
                <a:ea typeface="Menlo for Powerline"/>
                <a:cs typeface="Courier New" pitchFamily="49" charset="0"/>
              </a:rPr>
              <a:t>B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</a:rPr>
              <a:t> + </a:t>
            </a:r>
            <a:r>
              <a:rPr b="1" dirty="0" err="1">
                <a:latin typeface="Courier New" pitchFamily="49" charset="0"/>
                <a:ea typeface="Menlo for Powerline"/>
                <a:cs typeface="Courier New" pitchFamily="49" charset="0"/>
              </a:rPr>
              <a:t>B.transform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</a:rPr>
              <a:t>(A)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回到多人示例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回到多人示例</a:t>
            </a:r>
          </a:p>
        </p:txBody>
      </p:sp>
      <p:sp>
        <p:nvSpPr>
          <p:cNvPr id="200" name="A - [ retain(2), insert(‘c’) ]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spcBef>
                <a:spcPts val="4200"/>
              </a:spcBef>
              <a:defRPr sz="4368" spc="305"/>
            </a:pPr>
            <a:r>
              <a:rPr sz="4368" b="1" spc="305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A - [ retain(2), insert(‘c’) ]</a:t>
            </a:r>
          </a:p>
          <a:p>
            <a:pPr defTabSz="914400">
              <a:spcBef>
                <a:spcPts val="4200"/>
              </a:spcBef>
              <a:defRPr sz="4368" spc="305"/>
            </a:pPr>
            <a:r>
              <a:rPr sz="4368" b="1" spc="305" dirty="0">
                <a:latin typeface="Courier New" pitchFamily="49" charset="0"/>
                <a:ea typeface="Menlo for Powerline"/>
                <a:cs typeface="Courier New" pitchFamily="49" charset="0"/>
              </a:rPr>
              <a:t>B - [ insert(‘d’) ]</a:t>
            </a:r>
          </a:p>
          <a:p>
            <a:pPr defTabSz="914400">
              <a:spcBef>
                <a:spcPts val="4200"/>
              </a:spcBef>
              <a:defRPr sz="4368" spc="305"/>
            </a:pPr>
            <a:r>
              <a:rPr sz="4368" b="1" spc="305" dirty="0">
                <a:latin typeface="Courier New" pitchFamily="49" charset="0"/>
                <a:ea typeface="Menlo for Powerline"/>
                <a:cs typeface="Courier New" pitchFamily="49" charset="0"/>
              </a:rPr>
              <a:t>A’=</a:t>
            </a:r>
          </a:p>
        </p:txBody>
      </p:sp>
      <p:sp>
        <p:nvSpPr>
          <p:cNvPr id="202" name="B.transform(A)"/>
          <p:cNvSpPr/>
          <p:nvPr/>
        </p:nvSpPr>
        <p:spPr>
          <a:xfrm>
            <a:off x="3407024" y="8298160"/>
            <a:ext cx="5363007" cy="875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 algn="l" defTabSz="914400">
              <a:lnSpc>
                <a:spcPct val="120000"/>
              </a:lnSpc>
              <a:spcBef>
                <a:spcPts val="4200"/>
              </a:spcBef>
              <a:defRPr sz="4368" spc="305"/>
            </a:pPr>
            <a:r>
              <a:rPr sz="4368" b="1" spc="305" dirty="0" err="1">
                <a:solidFill>
                  <a:srgbClr val="53585F"/>
                </a:solidFill>
                <a:latin typeface="Courier New" pitchFamily="49" charset="0"/>
                <a:cs typeface="Courier New" pitchFamily="49" charset="0"/>
                <a:sym typeface="PingFang SC Light"/>
              </a:rPr>
              <a:t>B.transform</a:t>
            </a:r>
            <a:r>
              <a:rPr sz="4368" b="1" spc="305" dirty="0">
                <a:solidFill>
                  <a:srgbClr val="53585F"/>
                </a:solidFill>
                <a:latin typeface="Courier New" pitchFamily="49" charset="0"/>
                <a:cs typeface="Courier New" pitchFamily="49" charset="0"/>
                <a:sym typeface="PingFang SC Light"/>
              </a:rPr>
              <a:t>(A)</a:t>
            </a:r>
          </a:p>
        </p:txBody>
      </p:sp>
      <p:sp>
        <p:nvSpPr>
          <p:cNvPr id="203" name="[ retain(3), insert(‘c’) ]"/>
          <p:cNvSpPr/>
          <p:nvPr/>
        </p:nvSpPr>
        <p:spPr>
          <a:xfrm>
            <a:off x="3407024" y="8256104"/>
            <a:ext cx="9871933" cy="9092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Menlo for Powerline"/>
                <a:ea typeface="Menlo for Powerline"/>
                <a:cs typeface="Menlo for Powerline"/>
                <a:sym typeface="Menlo for Powerline"/>
              </a:defRPr>
            </a:lvl1pPr>
          </a:lstStyle>
          <a:p>
            <a:pPr algn="l" defTabSz="914400">
              <a:lnSpc>
                <a:spcPct val="120000"/>
              </a:lnSpc>
              <a:spcBef>
                <a:spcPts val="4200"/>
              </a:spcBef>
              <a:defRPr sz="4368" spc="305"/>
            </a:pPr>
            <a:r>
              <a:rPr sz="4368" b="1" spc="305" dirty="0">
                <a:solidFill>
                  <a:srgbClr val="53585F"/>
                </a:solidFill>
                <a:latin typeface="Courier New" pitchFamily="49" charset="0"/>
                <a:cs typeface="Courier New" pitchFamily="49" charset="0"/>
                <a:sym typeface="PingFang SC Light"/>
              </a:rPr>
              <a:t>[ retain(3), insert(‘c’) ]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1" dur="500" fill="hold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1" animBg="1" advAuto="0"/>
      <p:bldP spid="202" grpId="2" animBg="1" advAuto="0"/>
      <p:bldP spid="203" grpId="3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总结：</a:t>
            </a:r>
            <a:r>
              <a:rPr lang="en-US" altLang="zh-CN" dirty="0" smtClean="0"/>
              <a:t>Text Model </a:t>
            </a:r>
            <a:r>
              <a:rPr lang="zh-CN" altLang="en-US" dirty="0" smtClean="0"/>
              <a:t>处理多人改动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914400" indent="-914400">
              <a:buAutoNum type="arabicPeriod"/>
            </a:pPr>
            <a:r>
              <a:rPr lang="zh-CN" altLang="en-US" dirty="0" smtClean="0"/>
              <a:t>以 </a:t>
            </a:r>
            <a:r>
              <a:rPr lang="en-US" altLang="zh-CN" dirty="0" smtClean="0"/>
              <a:t>Operation </a:t>
            </a:r>
            <a:r>
              <a:rPr lang="zh-CN" altLang="en-US" dirty="0" smtClean="0"/>
              <a:t>来表示文档内容与改动</a:t>
            </a:r>
            <a:endParaRPr lang="en-US" altLang="zh-CN" dirty="0" smtClean="0"/>
          </a:p>
          <a:p>
            <a:pPr marL="914400" indent="-914400">
              <a:buAutoNum type="arabicPeriod"/>
            </a:pPr>
            <a:r>
              <a:rPr lang="zh-CN" altLang="en-US" dirty="0" smtClean="0"/>
              <a:t>以 </a:t>
            </a:r>
            <a:r>
              <a:rPr lang="en-US" altLang="zh-CN" dirty="0" smtClean="0"/>
              <a:t>Transform </a:t>
            </a:r>
            <a:r>
              <a:rPr lang="zh-CN" altLang="en-US" dirty="0" smtClean="0"/>
              <a:t>来解决多人改动的冲突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8144088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06" name="多端同步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多端同步</a:t>
            </a:r>
          </a:p>
        </p:txBody>
      </p:sp>
      <p:pic>
        <p:nvPicPr>
          <p:cNvPr id="207" name="图像" descr="图像"/>
          <p:cNvPicPr>
            <a:picLocks noGrp="1" noChangeAspect="1"/>
          </p:cNvPicPr>
          <p:nvPr>
            <p:ph type="pic" idx="14"/>
          </p:nvPr>
        </p:nvPicPr>
        <p:blipFill>
          <a:blip r:embed="rId3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仍然存在的问题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仍然存在的问题</a:t>
            </a:r>
            <a:endParaRPr dirty="0"/>
          </a:p>
        </p:txBody>
      </p:sp>
      <p:sp>
        <p:nvSpPr>
          <p:cNvPr id="210" name="客户端频繁改动，服务端频繁处理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 err="1"/>
              <a:t>客户端频繁改动，服务端频繁处理</a:t>
            </a:r>
            <a:endParaRPr dirty="0"/>
          </a:p>
          <a:p>
            <a:pPr defTabSz="914400"/>
            <a:r>
              <a:rPr dirty="0" err="1"/>
              <a:t>如何保证客户端、服务端每一个改动的版本是正确的呢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客户端的 Text Model 存储策略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客户端的 Text Model 存储策略</a:t>
            </a:r>
          </a:p>
        </p:txBody>
      </p:sp>
      <p:sp>
        <p:nvSpPr>
          <p:cNvPr id="213" name="同时存在三个版本的 Text Model：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t>同时存在三个版本的 Text Model：</a:t>
            </a:r>
          </a:p>
          <a:p>
            <a:pPr defTabSz="914400">
              <a:spcBef>
                <a:spcPts val="3200"/>
              </a:spcBef>
              <a:defRPr sz="4800" spc="282"/>
            </a:pP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Submited Model</a:t>
            </a:r>
            <a:endParaRPr spc="344"/>
          </a:p>
          <a:p>
            <a:pPr defTabSz="914400">
              <a:spcBef>
                <a:spcPts val="3200"/>
              </a:spcBef>
              <a:defRPr sz="4800" spc="282"/>
            </a:pP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Committing Model</a:t>
            </a:r>
            <a:endParaRPr spc="344"/>
          </a:p>
          <a:p>
            <a:pPr defTabSz="914400">
              <a:spcBef>
                <a:spcPts val="3200"/>
              </a:spcBef>
              <a:defRPr sz="4800" spc="282"/>
            </a:pPr>
            <a:r>
              <a:rPr>
                <a:latin typeface="PingFang SC Semibold"/>
                <a:ea typeface="PingFang SC Semibold"/>
                <a:cs typeface="PingFang SC Semibold"/>
                <a:sym typeface="PingFang SC Semibold"/>
              </a:rPr>
              <a:t>User Model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5" name="编辑器介绍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编辑器介绍</a:t>
            </a:r>
          </a:p>
        </p:txBody>
      </p:sp>
      <p:pic>
        <p:nvPicPr>
          <p:cNvPr id="96" name="图像" descr="图像"/>
          <p:cNvPicPr>
            <a:picLocks noGrp="1" noChangeAspect="1"/>
          </p:cNvPicPr>
          <p:nvPr>
            <p:ph type="pic" idx="14"/>
          </p:nvPr>
        </p:nvPicPr>
        <p:blipFill>
          <a:blip r:embed="rId3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客户端 Text Model 简单流程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客户端 Text Model 简单流程</a:t>
            </a:r>
          </a:p>
        </p:txBody>
      </p:sp>
      <p:grpSp>
        <p:nvGrpSpPr>
          <p:cNvPr id="218" name="User Model"/>
          <p:cNvGrpSpPr/>
          <p:nvPr/>
        </p:nvGrpSpPr>
        <p:grpSpPr>
          <a:xfrm>
            <a:off x="2008306" y="10499510"/>
            <a:ext cx="3594063" cy="1270002"/>
            <a:chOff x="0" y="0"/>
            <a:chExt cx="3594062" cy="1270000"/>
          </a:xfrm>
        </p:grpSpPr>
        <p:sp>
          <p:nvSpPr>
            <p:cNvPr id="216" name="圆角矩形"/>
            <p:cNvSpPr/>
            <p:nvPr/>
          </p:nvSpPr>
          <p:spPr>
            <a:xfrm>
              <a:off x="0" y="0"/>
              <a:ext cx="3594063" cy="1270001"/>
            </a:xfrm>
            <a:prstGeom prst="roundRect">
              <a:avLst>
                <a:gd name="adj" fmla="val 25514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12700" dist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7092" tIns="27092" rIns="27092" bIns="27092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" name="User Model"/>
            <p:cNvSpPr/>
            <p:nvPr/>
          </p:nvSpPr>
          <p:spPr>
            <a:xfrm>
              <a:off x="94904" y="308090"/>
              <a:ext cx="3404255" cy="653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7092" tIns="27092" rIns="27092" bIns="27092" numCol="1" anchor="ctr">
              <a:noAutofit/>
            </a:bodyPr>
            <a:lstStyle>
              <a:lvl1pPr defTabSz="587022">
                <a:defRPr sz="3600">
                  <a:solidFill>
                    <a:srgbClr val="FFFFFF"/>
                  </a:solidFill>
                </a:defRPr>
              </a:lvl1pPr>
            </a:lstStyle>
            <a:p>
              <a:r>
                <a:t>User Model</a:t>
              </a:r>
            </a:p>
          </p:txBody>
        </p:sp>
      </p:grpSp>
      <p:grpSp>
        <p:nvGrpSpPr>
          <p:cNvPr id="221" name="定时发送"/>
          <p:cNvGrpSpPr/>
          <p:nvPr/>
        </p:nvGrpSpPr>
        <p:grpSpPr>
          <a:xfrm>
            <a:off x="6545398" y="9692147"/>
            <a:ext cx="2884728" cy="2884727"/>
            <a:chOff x="0" y="0"/>
            <a:chExt cx="2884726" cy="2884726"/>
          </a:xfrm>
        </p:grpSpPr>
        <p:sp>
          <p:nvSpPr>
            <p:cNvPr id="219" name="箭头"/>
            <p:cNvSpPr/>
            <p:nvPr/>
          </p:nvSpPr>
          <p:spPr>
            <a:xfrm>
              <a:off x="0" y="0"/>
              <a:ext cx="2884727" cy="2884727"/>
            </a:xfrm>
            <a:prstGeom prst="rightArrow">
              <a:avLst>
                <a:gd name="adj1" fmla="val 32000"/>
                <a:gd name="adj2" fmla="val 64000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12700" dist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7092" tIns="27092" rIns="27092" bIns="27092" numCol="1" anchor="ctr">
              <a:noAutofit/>
            </a:bodyPr>
            <a:lstStyle/>
            <a:p>
              <a:pPr defTabSz="587022">
                <a:defRPr sz="1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定时发送"/>
            <p:cNvSpPr/>
            <p:nvPr/>
          </p:nvSpPr>
          <p:spPr>
            <a:xfrm>
              <a:off x="-1" y="1092350"/>
              <a:ext cx="2293936" cy="7000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7092" tIns="27092" rIns="27092" bIns="27092" numCol="1" anchor="ctr">
              <a:noAutofit/>
            </a:bodyPr>
            <a:lstStyle>
              <a:lvl1pPr defTabSz="587022">
                <a:defRPr sz="3600">
                  <a:solidFill>
                    <a:srgbClr val="FFFFFF"/>
                  </a:solidFill>
                </a:defRPr>
              </a:lvl1pPr>
            </a:lstStyle>
            <a:p>
              <a:r>
                <a:t>定时发送</a:t>
              </a:r>
            </a:p>
          </p:txBody>
        </p:sp>
      </p:grpSp>
      <p:grpSp>
        <p:nvGrpSpPr>
          <p:cNvPr id="224" name="Committing Model"/>
          <p:cNvGrpSpPr/>
          <p:nvPr/>
        </p:nvGrpSpPr>
        <p:grpSpPr>
          <a:xfrm>
            <a:off x="10373155" y="10499510"/>
            <a:ext cx="4522824" cy="1270002"/>
            <a:chOff x="0" y="0"/>
            <a:chExt cx="4522823" cy="1270000"/>
          </a:xfrm>
        </p:grpSpPr>
        <p:sp>
          <p:nvSpPr>
            <p:cNvPr id="222" name="圆角矩形"/>
            <p:cNvSpPr/>
            <p:nvPr/>
          </p:nvSpPr>
          <p:spPr>
            <a:xfrm>
              <a:off x="0" y="0"/>
              <a:ext cx="4522824" cy="1270001"/>
            </a:xfrm>
            <a:prstGeom prst="roundRect">
              <a:avLst>
                <a:gd name="adj" fmla="val 25514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12700" dist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7092" tIns="27092" rIns="27092" bIns="27092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Committing Model"/>
            <p:cNvSpPr/>
            <p:nvPr/>
          </p:nvSpPr>
          <p:spPr>
            <a:xfrm>
              <a:off x="94904" y="308090"/>
              <a:ext cx="4333016" cy="653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7092" tIns="27092" rIns="27092" bIns="27092" numCol="1" anchor="ctr">
              <a:noAutofit/>
            </a:bodyPr>
            <a:lstStyle>
              <a:lvl1pPr defTabSz="587022">
                <a:defRPr sz="3600">
                  <a:solidFill>
                    <a:srgbClr val="FFFFFF"/>
                  </a:solidFill>
                </a:defRPr>
              </a:lvl1pPr>
            </a:lstStyle>
            <a:p>
              <a:r>
                <a:t>Committing Model</a:t>
              </a:r>
            </a:p>
          </p:txBody>
        </p:sp>
      </p:grpSp>
      <p:grpSp>
        <p:nvGrpSpPr>
          <p:cNvPr id="227" name="用户操作"/>
          <p:cNvGrpSpPr/>
          <p:nvPr/>
        </p:nvGrpSpPr>
        <p:grpSpPr>
          <a:xfrm>
            <a:off x="2008306" y="6655852"/>
            <a:ext cx="3594063" cy="1270002"/>
            <a:chOff x="0" y="0"/>
            <a:chExt cx="3594062" cy="1270000"/>
          </a:xfrm>
        </p:grpSpPr>
        <p:sp>
          <p:nvSpPr>
            <p:cNvPr id="225" name="圆角矩形"/>
            <p:cNvSpPr/>
            <p:nvPr/>
          </p:nvSpPr>
          <p:spPr>
            <a:xfrm>
              <a:off x="0" y="0"/>
              <a:ext cx="3594063" cy="1270001"/>
            </a:xfrm>
            <a:prstGeom prst="roundRect">
              <a:avLst>
                <a:gd name="adj" fmla="val 25514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12700" dist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7092" tIns="27092" rIns="27092" bIns="27092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用户操作"/>
            <p:cNvSpPr/>
            <p:nvPr/>
          </p:nvSpPr>
          <p:spPr>
            <a:xfrm>
              <a:off x="94904" y="264886"/>
              <a:ext cx="3404255" cy="7402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7092" tIns="27092" rIns="27092" bIns="27092" numCol="1" anchor="ctr">
              <a:noAutofit/>
            </a:bodyPr>
            <a:lstStyle>
              <a:lvl1pPr defTabSz="587022">
                <a:defRPr sz="3600">
                  <a:solidFill>
                    <a:srgbClr val="FFFFFF"/>
                  </a:solidFill>
                </a:defRPr>
              </a:lvl1pPr>
            </a:lstStyle>
            <a:p>
              <a:r>
                <a:t>用户操作</a:t>
              </a:r>
            </a:p>
          </p:txBody>
        </p:sp>
      </p:grpSp>
      <p:sp>
        <p:nvSpPr>
          <p:cNvPr id="228" name="箭头"/>
          <p:cNvSpPr/>
          <p:nvPr/>
        </p:nvSpPr>
        <p:spPr>
          <a:xfrm rot="16200000" flipH="1">
            <a:off x="3054102" y="8493438"/>
            <a:ext cx="1502471" cy="1438487"/>
          </a:xfrm>
          <a:prstGeom prst="rightArrow">
            <a:avLst>
              <a:gd name="adj1" fmla="val 32000"/>
              <a:gd name="adj2" fmla="val 64447"/>
            </a:avLst>
          </a:prstGeom>
          <a:blipFill>
            <a:blip r:embed="rId2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2" tIns="27092" rIns="27092" bIns="27092" anchor="ctr"/>
          <a:lstStyle/>
          <a:p>
            <a:pPr defTabSz="587022">
              <a:defRPr sz="22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1" name="服务端…"/>
          <p:cNvGrpSpPr/>
          <p:nvPr/>
        </p:nvGrpSpPr>
        <p:grpSpPr>
          <a:xfrm>
            <a:off x="19801958" y="5971064"/>
            <a:ext cx="2332455" cy="6483236"/>
            <a:chOff x="0" y="0"/>
            <a:chExt cx="2332453" cy="6483234"/>
          </a:xfrm>
        </p:grpSpPr>
        <p:sp>
          <p:nvSpPr>
            <p:cNvPr id="229" name="圆角矩形"/>
            <p:cNvSpPr/>
            <p:nvPr/>
          </p:nvSpPr>
          <p:spPr>
            <a:xfrm>
              <a:off x="0" y="0"/>
              <a:ext cx="2332454" cy="6483235"/>
            </a:xfrm>
            <a:prstGeom prst="roundRect">
              <a:avLst>
                <a:gd name="adj" fmla="val 15000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12700" dist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7092" tIns="27092" rIns="27092" bIns="27092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服务端"/>
            <p:cNvSpPr/>
            <p:nvPr/>
          </p:nvSpPr>
          <p:spPr>
            <a:xfrm>
              <a:off x="102473" y="2841990"/>
              <a:ext cx="2127508" cy="7992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7092" tIns="27092" rIns="27092" bIns="27092" numCol="1" anchor="ctr">
              <a:noAutofit/>
            </a:bodyPr>
            <a:lstStyle>
              <a:lvl1pPr defTabSz="587022">
                <a:defRPr sz="4800">
                  <a:solidFill>
                    <a:srgbClr val="FFFFFF"/>
                  </a:solidFill>
                </a:defRPr>
              </a:lvl1pPr>
            </a:lstStyle>
            <a:p>
              <a:r>
                <a:t>服务端</a:t>
              </a:r>
            </a:p>
          </p:txBody>
        </p:sp>
      </p:grpSp>
      <p:grpSp>
        <p:nvGrpSpPr>
          <p:cNvPr id="234" name="Committing Model"/>
          <p:cNvGrpSpPr/>
          <p:nvPr/>
        </p:nvGrpSpPr>
        <p:grpSpPr>
          <a:xfrm>
            <a:off x="10373155" y="6655852"/>
            <a:ext cx="4522824" cy="1270002"/>
            <a:chOff x="0" y="0"/>
            <a:chExt cx="4522823" cy="1270000"/>
          </a:xfrm>
        </p:grpSpPr>
        <p:sp>
          <p:nvSpPr>
            <p:cNvPr id="232" name="圆角矩形"/>
            <p:cNvSpPr/>
            <p:nvPr/>
          </p:nvSpPr>
          <p:spPr>
            <a:xfrm>
              <a:off x="0" y="0"/>
              <a:ext cx="4522824" cy="1270001"/>
            </a:xfrm>
            <a:prstGeom prst="roundRect">
              <a:avLst>
                <a:gd name="adj" fmla="val 25514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12700" dist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7092" tIns="27092" rIns="27092" bIns="27092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Submitted Model"/>
            <p:cNvSpPr/>
            <p:nvPr/>
          </p:nvSpPr>
          <p:spPr>
            <a:xfrm>
              <a:off x="94904" y="308090"/>
              <a:ext cx="4333016" cy="653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7092" tIns="27092" rIns="27092" bIns="27092" numCol="1" anchor="ctr">
              <a:noAutofit/>
            </a:bodyPr>
            <a:lstStyle>
              <a:lvl1pPr defTabSz="587022">
                <a:defRPr sz="3600">
                  <a:solidFill>
                    <a:srgbClr val="FFFFFF"/>
                  </a:solidFill>
                </a:defRPr>
              </a:lvl1pPr>
            </a:lstStyle>
            <a:p>
              <a:r>
                <a:t>Submitted Model</a:t>
              </a:r>
            </a:p>
          </p:txBody>
        </p:sp>
      </p:grpSp>
      <p:sp>
        <p:nvSpPr>
          <p:cNvPr id="235" name="双箭头"/>
          <p:cNvSpPr/>
          <p:nvPr/>
        </p:nvSpPr>
        <p:spPr>
          <a:xfrm>
            <a:off x="15405030" y="10250382"/>
            <a:ext cx="3887878" cy="1768258"/>
          </a:xfrm>
          <a:prstGeom prst="leftRightArrow">
            <a:avLst>
              <a:gd name="adj1" fmla="val 32000"/>
              <a:gd name="adj2" fmla="val 38625"/>
            </a:avLst>
          </a:prstGeom>
          <a:blipFill>
            <a:blip r:embed="rId2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2" tIns="27092" rIns="27092" bIns="27092" anchor="ctr"/>
          <a:lstStyle/>
          <a:p>
            <a:pPr defTabSz="587022"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6" name="下箭头 2"/>
          <p:cNvSpPr/>
          <p:nvPr/>
        </p:nvSpPr>
        <p:spPr>
          <a:xfrm rot="10800000">
            <a:off x="12012515" y="8577681"/>
            <a:ext cx="1322917" cy="1270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9670"/>
                </a:moveTo>
                <a:lnTo>
                  <a:pt x="5400" y="9670"/>
                </a:lnTo>
                <a:lnTo>
                  <a:pt x="5400" y="0"/>
                </a:lnTo>
                <a:lnTo>
                  <a:pt x="16200" y="0"/>
                </a:lnTo>
                <a:lnTo>
                  <a:pt x="16200" y="9670"/>
                </a:lnTo>
                <a:lnTo>
                  <a:pt x="21600" y="9670"/>
                </a:lnTo>
                <a:lnTo>
                  <a:pt x="10800" y="21600"/>
                </a:lnTo>
                <a:close/>
              </a:path>
            </a:pathLst>
          </a:custGeom>
          <a:blipFill>
            <a:blip r:embed="rId2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2" tIns="27092" rIns="27092" bIns="27092" anchor="ctr"/>
          <a:lstStyle/>
          <a:p>
            <a:pPr defTabSz="587022"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7" name="TextBox 3"/>
          <p:cNvSpPr/>
          <p:nvPr/>
        </p:nvSpPr>
        <p:spPr>
          <a:xfrm>
            <a:off x="15943925" y="11811811"/>
            <a:ext cx="2810087" cy="689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3600"/>
            </a:lvl1pPr>
          </a:lstStyle>
          <a:p>
            <a:r>
              <a:t>发送给服务端</a:t>
            </a:r>
          </a:p>
        </p:txBody>
      </p:sp>
      <p:sp>
        <p:nvSpPr>
          <p:cNvPr id="238" name="TextBox 17"/>
          <p:cNvSpPr/>
          <p:nvPr/>
        </p:nvSpPr>
        <p:spPr>
          <a:xfrm>
            <a:off x="16413698" y="9913318"/>
            <a:ext cx="1870541" cy="689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/>
          <a:p>
            <a:pPr defTabSz="587022">
              <a:defRPr sz="3600"/>
            </a:pPr>
            <a:r>
              <a:t>返回Flag</a:t>
            </a:r>
          </a:p>
        </p:txBody>
      </p:sp>
      <p:sp>
        <p:nvSpPr>
          <p:cNvPr id="239" name="TextBox 18"/>
          <p:cNvSpPr/>
          <p:nvPr/>
        </p:nvSpPr>
        <p:spPr>
          <a:xfrm>
            <a:off x="9649609" y="8868088"/>
            <a:ext cx="2327741" cy="689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/>
          <a:p>
            <a:pPr defTabSz="587022">
              <a:defRPr sz="3600"/>
            </a:pPr>
            <a:r>
              <a:t>取到Flag后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图像" descr="图像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2" name="总结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总结</a:t>
            </a:r>
          </a:p>
        </p:txBody>
      </p:sp>
      <p:pic>
        <p:nvPicPr>
          <p:cNvPr id="243" name="图像" descr="图像"/>
          <p:cNvPicPr>
            <a:picLocks noGrp="1" noChangeAspect="1"/>
          </p:cNvPicPr>
          <p:nvPr>
            <p:ph type="pic" idx="14"/>
          </p:nvPr>
        </p:nvPicPr>
        <p:blipFill>
          <a:blip r:embed="rId3">
            <a:extLst/>
          </a:blip>
          <a:srcRect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多人协作文档的秘密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多人协作文档的秘密</a:t>
            </a:r>
          </a:p>
        </p:txBody>
      </p:sp>
      <p:sp>
        <p:nvSpPr>
          <p:cNvPr id="246" name="1. 选择合适的编辑器，设计 Text Model，保证其能够互相转化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/>
              <a:t>1. </a:t>
            </a:r>
            <a:r>
              <a:rPr dirty="0" err="1" smtClean="0"/>
              <a:t>选择合适的编辑器</a:t>
            </a:r>
            <a:endParaRPr dirty="0"/>
          </a:p>
          <a:p>
            <a:pPr defTabSz="914400"/>
            <a:r>
              <a:rPr dirty="0"/>
              <a:t>2. </a:t>
            </a:r>
            <a:r>
              <a:rPr dirty="0" err="1"/>
              <a:t>利用</a:t>
            </a:r>
            <a:r>
              <a:rPr dirty="0"/>
              <a:t> OT </a:t>
            </a:r>
            <a:r>
              <a:rPr dirty="0" err="1" smtClean="0"/>
              <a:t>算法</a:t>
            </a:r>
            <a:r>
              <a:rPr lang="zh-CN" altLang="en-US" dirty="0" smtClean="0"/>
              <a:t>设计 </a:t>
            </a:r>
            <a:r>
              <a:rPr lang="en-US" altLang="zh-CN" dirty="0"/>
              <a:t>Text Model</a:t>
            </a:r>
            <a:r>
              <a:rPr lang="zh-CN" altLang="en-US" dirty="0" smtClean="0"/>
              <a:t>，</a:t>
            </a:r>
            <a:r>
              <a:rPr dirty="0" err="1" smtClean="0"/>
              <a:t>处理</a:t>
            </a:r>
            <a:r>
              <a:rPr lang="en-US" dirty="0" smtClean="0"/>
              <a:t> HTML </a:t>
            </a:r>
            <a:r>
              <a:rPr dirty="0" smtClean="0"/>
              <a:t>的</a:t>
            </a:r>
            <a:r>
              <a:rPr lang="zh-CN" altLang="en-US" dirty="0" smtClean="0"/>
              <a:t>转化与协作</a:t>
            </a:r>
            <a:r>
              <a:rPr dirty="0" err="1" smtClean="0"/>
              <a:t>冲突</a:t>
            </a:r>
            <a:endParaRPr dirty="0"/>
          </a:p>
          <a:p>
            <a:pPr defTabSz="914400"/>
            <a:r>
              <a:rPr dirty="0"/>
              <a:t>3. </a:t>
            </a:r>
            <a:r>
              <a:rPr dirty="0" err="1"/>
              <a:t>利用</a:t>
            </a:r>
            <a:r>
              <a:rPr dirty="0"/>
              <a:t> Accepted Flag </a:t>
            </a:r>
            <a:r>
              <a:rPr dirty="0" err="1"/>
              <a:t>控制状态，保证频繁变动的</a:t>
            </a:r>
            <a:r>
              <a:rPr dirty="0"/>
              <a:t> Text Model </a:t>
            </a:r>
            <a:r>
              <a:rPr dirty="0" err="1"/>
              <a:t>的正确性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Q&amp;A"/>
          <p:cNvSpPr>
            <a:spLocks noGrp="1"/>
          </p:cNvSpPr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Q&amp;A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一般解决方案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一般解决方案</a:t>
            </a:r>
          </a:p>
        </p:txBody>
      </p:sp>
      <p:sp>
        <p:nvSpPr>
          <p:cNvPr id="99" name="简单实现，或引用开源方案（如 UEditor、Simditor）等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 err="1"/>
              <a:t>简单实现，或引用开源方案（如</a:t>
            </a:r>
            <a:r>
              <a:rPr dirty="0"/>
              <a:t> </a:t>
            </a:r>
            <a:r>
              <a:rPr dirty="0" err="1"/>
              <a:t>UEditor、Simditor）等</a:t>
            </a:r>
            <a:endParaRPr dirty="0"/>
          </a:p>
          <a:p>
            <a:pPr defTabSz="914400"/>
            <a:r>
              <a:rPr dirty="0" err="1"/>
              <a:t>原理：利用</a:t>
            </a:r>
            <a:r>
              <a:rPr dirty="0"/>
              <a:t> </a:t>
            </a:r>
            <a:r>
              <a:rPr b="1" dirty="0" err="1"/>
              <a:t>contenteditable</a:t>
            </a:r>
            <a:r>
              <a:rPr dirty="0"/>
              <a:t> </a:t>
            </a:r>
            <a:r>
              <a:rPr dirty="0" err="1"/>
              <a:t>特性以及</a:t>
            </a:r>
            <a:r>
              <a:rPr dirty="0"/>
              <a:t> </a:t>
            </a:r>
            <a:r>
              <a:rPr b="1" dirty="0" err="1"/>
              <a:t>execCommand</a:t>
            </a:r>
            <a:r>
              <a:rPr dirty="0"/>
              <a:t> </a:t>
            </a:r>
            <a:r>
              <a:rPr dirty="0" err="1"/>
              <a:t>接口</a:t>
            </a:r>
            <a:endParaRPr dirty="0"/>
          </a:p>
          <a:p>
            <a:pPr defTabSz="914400"/>
            <a:r>
              <a:rPr dirty="0" err="1"/>
              <a:t>优势：所见即所得，开发成本低，兼容性好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富文本编辑器使用场景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富文本编辑器使用场景</a:t>
            </a:r>
          </a:p>
        </p:txBody>
      </p:sp>
      <p:sp>
        <p:nvSpPr>
          <p:cNvPr id="102" name="1. 撰写博客、长文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t>1. 撰写博客、长文</a:t>
            </a:r>
          </a:p>
          <a:p>
            <a:pPr defTabSz="914400"/>
            <a:r>
              <a:t>2. SAAS 服务的团队文档编辑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缺陷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缺陷</a:t>
            </a:r>
          </a:p>
        </p:txBody>
      </p:sp>
      <p:sp>
        <p:nvSpPr>
          <p:cNvPr id="105" name="1. HTML 层级展现不严谨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t>1. HTML 层级展现不严谨</a:t>
            </a:r>
          </a:p>
          <a:p>
            <a:pPr defTabSz="914400"/>
            <a:r>
              <a:t>2. 不支持多人同时对同一版本编辑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如何满足多人场景？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如何满足多人场景？</a:t>
            </a:r>
          </a:p>
        </p:txBody>
      </p:sp>
      <p:sp>
        <p:nvSpPr>
          <p:cNvPr id="108" name="设计一种代码层级的 text model 来表示编辑器里的 HTML 内容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t>设计一种代码层级的 text model 来表示编辑器里的 HTML 内容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简易流程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简易流程</a:t>
            </a:r>
          </a:p>
        </p:txBody>
      </p:sp>
      <p:grpSp>
        <p:nvGrpSpPr>
          <p:cNvPr id="113" name="&lt;body&gt;…"/>
          <p:cNvGrpSpPr/>
          <p:nvPr/>
        </p:nvGrpSpPr>
        <p:grpSpPr>
          <a:xfrm>
            <a:off x="1824801" y="6653628"/>
            <a:ext cx="3165775" cy="3165775"/>
            <a:chOff x="0" y="0"/>
            <a:chExt cx="3165773" cy="3165773"/>
          </a:xfrm>
        </p:grpSpPr>
        <p:sp>
          <p:nvSpPr>
            <p:cNvPr id="111" name="圆角矩形"/>
            <p:cNvSpPr/>
            <p:nvPr/>
          </p:nvSpPr>
          <p:spPr>
            <a:xfrm>
              <a:off x="0" y="0"/>
              <a:ext cx="3165774" cy="3165774"/>
            </a:xfrm>
            <a:prstGeom prst="roundRect">
              <a:avLst>
                <a:gd name="adj" fmla="val 15000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12700" dist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7092" tIns="27092" rIns="27092" bIns="27092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Menlo for Powerline"/>
                  <a:ea typeface="Menlo for Powerline"/>
                  <a:cs typeface="Menlo for Powerline"/>
                  <a:sym typeface="Menlo for Powerline"/>
                </a:defRPr>
              </a:pPr>
              <a:endParaRPr/>
            </a:p>
          </p:txBody>
        </p:sp>
        <p:sp>
          <p:nvSpPr>
            <p:cNvPr id="112" name="&lt;body&gt;…"/>
            <p:cNvSpPr/>
            <p:nvPr/>
          </p:nvSpPr>
          <p:spPr>
            <a:xfrm>
              <a:off x="139084" y="328186"/>
              <a:ext cx="2887606" cy="250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7092" tIns="27092" rIns="27092" bIns="27092" numCol="1" anchor="ctr">
              <a:noAutofit/>
            </a:bodyPr>
            <a:lstStyle/>
            <a:p>
              <a:pPr defTabSz="587022">
                <a:defRPr sz="3600">
                  <a:solidFill>
                    <a:srgbClr val="FFFFFF"/>
                  </a:solidFill>
                  <a:latin typeface="Menlo for Powerline"/>
                  <a:ea typeface="Menlo for Powerline"/>
                  <a:cs typeface="Menlo for Powerline"/>
                  <a:sym typeface="Menlo for Powerline"/>
                </a:defRPr>
              </a:pPr>
              <a:r>
                <a:rPr sz="4800" dirty="0"/>
                <a:t>&lt;body&gt;</a:t>
              </a:r>
            </a:p>
            <a:p>
              <a:pPr defTabSz="587022">
                <a:defRPr sz="3600">
                  <a:solidFill>
                    <a:srgbClr val="FFFFFF"/>
                  </a:solidFill>
                  <a:latin typeface="Menlo for Powerline"/>
                  <a:ea typeface="Menlo for Powerline"/>
                  <a:cs typeface="Menlo for Powerline"/>
                  <a:sym typeface="Menlo for Powerline"/>
                </a:defRPr>
              </a:pPr>
              <a:r>
                <a:rPr sz="4800" dirty="0"/>
                <a:t>&lt;/body&gt;</a:t>
              </a:r>
            </a:p>
          </p:txBody>
        </p:sp>
      </p:grpSp>
      <p:sp>
        <p:nvSpPr>
          <p:cNvPr id="114" name="双箭头"/>
          <p:cNvSpPr/>
          <p:nvPr/>
        </p:nvSpPr>
        <p:spPr>
          <a:xfrm>
            <a:off x="4990578" y="6164827"/>
            <a:ext cx="12709462" cy="3787777"/>
          </a:xfrm>
          <a:prstGeom prst="leftRightArrow">
            <a:avLst>
              <a:gd name="adj1" fmla="val 32000"/>
              <a:gd name="adj2" fmla="val 25422"/>
            </a:avLst>
          </a:prstGeom>
          <a:blipFill>
            <a:blip r:embed="rId2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2" tIns="27092" rIns="27092" bIns="27092" anchor="ctr"/>
          <a:lstStyle/>
          <a:p>
            <a:pPr defTabSz="587022"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" name="HTML 转为 model  来存储并处理变化"/>
          <p:cNvSpPr/>
          <p:nvPr/>
        </p:nvSpPr>
        <p:spPr>
          <a:xfrm>
            <a:off x="6239638" y="6461312"/>
            <a:ext cx="10211340" cy="793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3600"/>
            </a:lvl1pPr>
          </a:lstStyle>
          <a:p>
            <a:r>
              <a:rPr sz="4800" dirty="0"/>
              <a:t>HTML </a:t>
            </a:r>
            <a:r>
              <a:rPr sz="4800" dirty="0" err="1"/>
              <a:t>转为</a:t>
            </a:r>
            <a:r>
              <a:rPr sz="4800" dirty="0"/>
              <a:t> model  </a:t>
            </a:r>
            <a:r>
              <a:rPr sz="4800" dirty="0" err="1"/>
              <a:t>来存储并处理变化</a:t>
            </a:r>
            <a:endParaRPr sz="4800" dirty="0"/>
          </a:p>
        </p:txBody>
      </p:sp>
      <p:sp>
        <p:nvSpPr>
          <p:cNvPr id="116" name="model 转为 HTML 来展示并编辑"/>
          <p:cNvSpPr/>
          <p:nvPr/>
        </p:nvSpPr>
        <p:spPr>
          <a:xfrm>
            <a:off x="7009079" y="9010477"/>
            <a:ext cx="8672457" cy="793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7092" tIns="27092" rIns="27092" bIns="27092" anchor="ctr">
            <a:spAutoFit/>
          </a:bodyPr>
          <a:lstStyle>
            <a:lvl1pPr defTabSz="587022">
              <a:defRPr sz="3600"/>
            </a:lvl1pPr>
          </a:lstStyle>
          <a:p>
            <a:r>
              <a:rPr sz="4800" dirty="0"/>
              <a:t>model </a:t>
            </a:r>
            <a:r>
              <a:rPr sz="4800" dirty="0" err="1"/>
              <a:t>转为</a:t>
            </a:r>
            <a:r>
              <a:rPr sz="4800" dirty="0"/>
              <a:t> HTML </a:t>
            </a:r>
            <a:r>
              <a:rPr sz="4800" dirty="0" err="1"/>
              <a:t>来展示并编辑</a:t>
            </a:r>
            <a:endParaRPr sz="4800" dirty="0"/>
          </a:p>
        </p:txBody>
      </p:sp>
      <p:grpSp>
        <p:nvGrpSpPr>
          <p:cNvPr id="119" name="{ data }"/>
          <p:cNvGrpSpPr/>
          <p:nvPr/>
        </p:nvGrpSpPr>
        <p:grpSpPr>
          <a:xfrm>
            <a:off x="17700040" y="6653629"/>
            <a:ext cx="3165776" cy="3165776"/>
            <a:chOff x="0" y="0"/>
            <a:chExt cx="3165774" cy="3165774"/>
          </a:xfrm>
        </p:grpSpPr>
        <p:sp>
          <p:nvSpPr>
            <p:cNvPr id="117" name="圆角矩形"/>
            <p:cNvSpPr/>
            <p:nvPr/>
          </p:nvSpPr>
          <p:spPr>
            <a:xfrm>
              <a:off x="0" y="0"/>
              <a:ext cx="3165774" cy="3165774"/>
            </a:xfrm>
            <a:prstGeom prst="roundRect">
              <a:avLst>
                <a:gd name="adj" fmla="val 15000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12700" dist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27092" tIns="27092" rIns="27092" bIns="27092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Menlo for Powerline"/>
                  <a:ea typeface="Menlo for Powerline"/>
                  <a:cs typeface="Menlo for Powerline"/>
                  <a:sym typeface="Menlo for Powerline"/>
                </a:defRPr>
              </a:pPr>
              <a:endParaRPr/>
            </a:p>
          </p:txBody>
        </p:sp>
        <p:sp>
          <p:nvSpPr>
            <p:cNvPr id="118" name="{ data }"/>
            <p:cNvSpPr/>
            <p:nvPr/>
          </p:nvSpPr>
          <p:spPr>
            <a:xfrm>
              <a:off x="139084" y="723908"/>
              <a:ext cx="2887606" cy="17179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7092" tIns="27092" rIns="27092" bIns="27092" numCol="1" anchor="ctr">
              <a:noAutofit/>
            </a:bodyPr>
            <a:lstStyle>
              <a:lvl1pPr defTabSz="587022">
                <a:defRPr sz="3600">
                  <a:solidFill>
                    <a:srgbClr val="FFFFFF"/>
                  </a:solidFill>
                  <a:latin typeface="Menlo for Powerline"/>
                  <a:ea typeface="Menlo for Powerline"/>
                  <a:cs typeface="Menlo for Powerline"/>
                  <a:sym typeface="Menlo for Powerline"/>
                </a:defRPr>
              </a:lvl1pPr>
            </a:lstStyle>
            <a:p>
              <a:r>
                <a:rPr sz="4800" dirty="0"/>
                <a:t>{ data }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 Model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Model</a:t>
            </a:r>
          </a:p>
        </p:txBody>
      </p:sp>
      <p:sp>
        <p:nvSpPr>
          <p:cNvPr id="122" name="Text Model 是区别于 HTML 层级而言，对编辑器内容的另一种展现形式…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/>
            <a:r>
              <a:rPr dirty="0"/>
              <a:t>Text Model </a:t>
            </a:r>
            <a:r>
              <a:rPr dirty="0" err="1"/>
              <a:t>是区别于</a:t>
            </a:r>
            <a:r>
              <a:rPr dirty="0"/>
              <a:t> HTML </a:t>
            </a:r>
            <a:r>
              <a:rPr dirty="0" err="1"/>
              <a:t>层级而言，对编辑器内容的另一种展现形式</a:t>
            </a:r>
            <a:endParaRPr dirty="0"/>
          </a:p>
          <a:p>
            <a:pPr defTabSz="914400"/>
            <a:r>
              <a:rPr dirty="0" err="1"/>
              <a:t>加粗的文字『</a:t>
            </a:r>
            <a:r>
              <a:rPr b="1" dirty="0" err="1">
                <a:latin typeface="Courier New" pitchFamily="49" charset="0"/>
                <a:ea typeface="PingFang SC Semibold"/>
                <a:cs typeface="Courier New" pitchFamily="49" charset="0"/>
                <a:sym typeface="PingFang SC Semibold"/>
              </a:rPr>
              <a:t>abc</a:t>
            </a:r>
            <a:r>
              <a:rPr dirty="0"/>
              <a:t>』</a:t>
            </a:r>
          </a:p>
          <a:p>
            <a:pPr lvl="2" defTabSz="914400"/>
            <a:r>
              <a:rPr b="1" dirty="0">
                <a:latin typeface="Courier New" pitchFamily="49" charset="0"/>
                <a:cs typeface="Courier New" pitchFamily="49" charset="0"/>
              </a:rPr>
              <a:t>HTML</a:t>
            </a:r>
            <a:r>
              <a:rPr dirty="0">
                <a:latin typeface="Courier New" pitchFamily="49" charset="0"/>
                <a:cs typeface="Courier New" pitchFamily="49" charset="0"/>
              </a:rPr>
              <a:t>： 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&lt;</a:t>
            </a:r>
            <a:r>
              <a:rPr b="1" dirty="0">
                <a:solidFill>
                  <a:schemeClr val="accent1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b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&gt;</a:t>
            </a:r>
            <a:r>
              <a:rPr b="1" dirty="0" err="1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abc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&lt;/</a:t>
            </a:r>
            <a:r>
              <a:rPr b="1" dirty="0">
                <a:solidFill>
                  <a:schemeClr val="accent1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b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&gt;</a:t>
            </a:r>
          </a:p>
          <a:p>
            <a:pPr lvl="2" defTabSz="914400"/>
            <a:r>
              <a:rPr b="1" dirty="0">
                <a:latin typeface="Courier New" pitchFamily="49" charset="0"/>
                <a:cs typeface="Courier New" pitchFamily="49" charset="0"/>
              </a:rPr>
              <a:t>Model</a:t>
            </a:r>
            <a:r>
              <a:rPr dirty="0">
                <a:latin typeface="Courier New" pitchFamily="49" charset="0"/>
                <a:cs typeface="Courier New" pitchFamily="49" charset="0"/>
              </a:rPr>
              <a:t>:  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{ </a:t>
            </a:r>
            <a:r>
              <a:rPr b="1" dirty="0">
                <a:solidFill>
                  <a:schemeClr val="accent1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data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: </a:t>
            </a:r>
            <a:r>
              <a:rPr b="1" dirty="0">
                <a:solidFill>
                  <a:schemeClr val="accent4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‘</a:t>
            </a:r>
            <a:r>
              <a:rPr b="1" dirty="0" err="1">
                <a:solidFill>
                  <a:schemeClr val="accent4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abc</a:t>
            </a:r>
            <a:r>
              <a:rPr b="1" dirty="0">
                <a:solidFill>
                  <a:schemeClr val="accent4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’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,  </a:t>
            </a:r>
            <a:r>
              <a:rPr b="1" dirty="0">
                <a:solidFill>
                  <a:schemeClr val="accent1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bold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: </a:t>
            </a:r>
            <a:r>
              <a:rPr b="1" dirty="0">
                <a:solidFill>
                  <a:srgbClr val="174F86"/>
                </a:solidFill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true</a:t>
            </a:r>
            <a:r>
              <a:rPr b="1" dirty="0">
                <a:latin typeface="Courier New" pitchFamily="49" charset="0"/>
                <a:ea typeface="Menlo for Powerline"/>
                <a:cs typeface="Courier New" pitchFamily="49" charset="0"/>
                <a:sym typeface="Menlo for Powerline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MF ShangYa (Noncommercial)"/>
        <a:ea typeface="MF ShangYa (Noncommercial)"/>
        <a:cs typeface="MF ShangYa (Noncommercial)"/>
      </a:majorFont>
      <a:minorFont>
        <a:latin typeface="MF ShangYa (Noncommercial)"/>
        <a:ea typeface="MF ShangYa (Noncommercial)"/>
        <a:cs typeface="MF ShangYa (Noncommercial)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MF ShangYa (Noncommercial)"/>
        <a:ea typeface="MF ShangYa (Noncommercial)"/>
        <a:cs typeface="MF ShangYa (Noncommercial)"/>
      </a:majorFont>
      <a:minorFont>
        <a:latin typeface="MF ShangYa (Noncommercial)"/>
        <a:ea typeface="MF ShangYa (Noncommercial)"/>
        <a:cs typeface="MF ShangYa (Noncommercial)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523</Words>
  <Application>Microsoft Office PowerPoint</Application>
  <PresentationFormat>自定义</PresentationFormat>
  <Paragraphs>142</Paragraphs>
  <Slides>33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4" baseType="lpstr">
      <vt:lpstr>White</vt:lpstr>
      <vt:lpstr>PowerPoint 演示文稿</vt:lpstr>
      <vt:lpstr>自我介绍</vt:lpstr>
      <vt:lpstr>编辑器介绍</vt:lpstr>
      <vt:lpstr>一般解决方案</vt:lpstr>
      <vt:lpstr>富文本编辑器使用场景</vt:lpstr>
      <vt:lpstr>缺陷</vt:lpstr>
      <vt:lpstr>如何满足多人场景？</vt:lpstr>
      <vt:lpstr>简易流程</vt:lpstr>
      <vt:lpstr>Text Model</vt:lpstr>
      <vt:lpstr>总结：支持协作的条件</vt:lpstr>
      <vt:lpstr>编辑器方案</vt:lpstr>
      <vt:lpstr>方案一：从头造轮子</vt:lpstr>
      <vt:lpstr>方案二：借助开源（我们的选择）</vt:lpstr>
      <vt:lpstr>Text Model 如何处理多人改动？</vt:lpstr>
      <vt:lpstr>Operational Transformation</vt:lpstr>
      <vt:lpstr>Operation - OT 算法的基本数据结构</vt:lpstr>
      <vt:lpstr>Operation 的类型</vt:lpstr>
      <vt:lpstr>Operation 的长度</vt:lpstr>
      <vt:lpstr>简单图示</vt:lpstr>
      <vt:lpstr>略复杂图示</vt:lpstr>
      <vt:lpstr>多人编辑的示例</vt:lpstr>
      <vt:lpstr>为什么结果不一样？</vt:lpstr>
      <vt:lpstr>Transform - OT 算法中的重要方法</vt:lpstr>
      <vt:lpstr>Transform - OT 算法中的重要方法</vt:lpstr>
      <vt:lpstr>回到多人示例</vt:lpstr>
      <vt:lpstr>总结：Text Model 处理多人改动</vt:lpstr>
      <vt:lpstr>多端同步</vt:lpstr>
      <vt:lpstr>仍然存在的问题</vt:lpstr>
      <vt:lpstr>客户端的 Text Model 存储策略</vt:lpstr>
      <vt:lpstr>客户端 Text Model 简单流程</vt:lpstr>
      <vt:lpstr>总结</vt:lpstr>
      <vt:lpstr>多人协作文档的秘密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许海浩</cp:lastModifiedBy>
  <cp:revision>4</cp:revision>
  <dcterms:modified xsi:type="dcterms:W3CDTF">2017-06-19T17:29:57Z</dcterms:modified>
</cp:coreProperties>
</file>